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audio1.bin" ContentType="audio/unknown"/>
  <Override PartName="/ppt/media/audio2.bin" ContentType="audio/unknown"/>
  <Override PartName="/ppt/media/audio3.bin" ContentType="audio/unknown"/>
  <Override PartName="/ppt/media/audio4.bin" ContentType="audio/unknown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02" r:id="rId3"/>
    <p:sldId id="265" r:id="rId4"/>
    <p:sldId id="303" r:id="rId5"/>
    <p:sldId id="267" r:id="rId6"/>
    <p:sldId id="304" r:id="rId7"/>
    <p:sldId id="269" r:id="rId8"/>
    <p:sldId id="266" r:id="rId9"/>
    <p:sldId id="270" r:id="rId10"/>
    <p:sldId id="272" r:id="rId11"/>
    <p:sldId id="273" r:id="rId12"/>
    <p:sldId id="271" r:id="rId13"/>
    <p:sldId id="276" r:id="rId14"/>
    <p:sldId id="279" r:id="rId15"/>
    <p:sldId id="259" r:id="rId16"/>
    <p:sldId id="292" r:id="rId17"/>
    <p:sldId id="287" r:id="rId18"/>
    <p:sldId id="288" r:id="rId19"/>
    <p:sldId id="289" r:id="rId20"/>
    <p:sldId id="290" r:id="rId21"/>
    <p:sldId id="291" r:id="rId22"/>
    <p:sldId id="283" r:id="rId23"/>
    <p:sldId id="305" r:id="rId24"/>
    <p:sldId id="306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7" r:id="rId34"/>
  </p:sldIdLst>
  <p:sldSz cx="9720263" cy="6480175"/>
  <p:notesSz cx="7559675" cy="10691813"/>
  <p:defaultTextStyle>
    <a:defPPr>
      <a:defRPr lang="en-GB"/>
    </a:defPPr>
    <a:lvl1pPr algn="l" defTabSz="449263" rtl="0" fontAlgn="base" hangingPunct="0">
      <a:lnSpc>
        <a:spcPct val="8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1pPr>
    <a:lvl2pPr marL="742950" indent="-285750" algn="l" defTabSz="449263" rtl="0" fontAlgn="base" hangingPunct="0">
      <a:lnSpc>
        <a:spcPct val="8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2pPr>
    <a:lvl3pPr marL="1143000" indent="-228600" algn="l" defTabSz="449263" rtl="0" fontAlgn="base" hangingPunct="0">
      <a:lnSpc>
        <a:spcPct val="8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3pPr>
    <a:lvl4pPr marL="1600200" indent="-228600" algn="l" defTabSz="449263" rtl="0" fontAlgn="base" hangingPunct="0">
      <a:lnSpc>
        <a:spcPct val="8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4pPr>
    <a:lvl5pPr marL="2057400" indent="-228600" algn="l" defTabSz="449263" rtl="0" fontAlgn="base" hangingPunct="0">
      <a:lnSpc>
        <a:spcPct val="88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5pPr>
    <a:lvl6pPr marL="2286000" algn="l" defTabSz="457200" rtl="0" eaLnBrk="1" latinLnBrk="0" hangingPunct="1"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6pPr>
    <a:lvl7pPr marL="2743200" algn="l" defTabSz="457200" rtl="0" eaLnBrk="1" latinLnBrk="0" hangingPunct="1"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7pPr>
    <a:lvl8pPr marL="3200400" algn="l" defTabSz="457200" rtl="0" eaLnBrk="1" latinLnBrk="0" hangingPunct="1"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8pPr>
    <a:lvl9pPr marL="3657600" algn="l" defTabSz="457200" rtl="0" eaLnBrk="1" latinLnBrk="0" hangingPunct="1">
      <a:defRPr sz="2800" kern="1200">
        <a:solidFill>
          <a:schemeClr val="bg1"/>
        </a:solidFill>
        <a:latin typeface="Times New Roman" charset="0"/>
        <a:ea typeface="ＭＳ Ｐゴシック" charset="0"/>
        <a:cs typeface="msmincho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 autoAdjust="0"/>
    <p:restoredTop sz="94617" autoAdjust="0"/>
  </p:normalViewPr>
  <p:slideViewPr>
    <p:cSldViewPr>
      <p:cViewPr varScale="1">
        <p:scale>
          <a:sx n="119" d="100"/>
          <a:sy n="119" d="100"/>
        </p:scale>
        <p:origin x="-384" y="-10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23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audio1.bin>
</file>

<file path=ppt/media/audio2.bin>
</file>

<file path=ppt/media/audio3.bin>
</file>

<file path=ppt/media/audio4.bin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40.jpe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png>
</file>

<file path=ppt/media/image51.png>
</file>

<file path=ppt/media/image52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11275" y="1027113"/>
            <a:ext cx="4930775" cy="3697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19700" cy="410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809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7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553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65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325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4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1027113"/>
            <a:ext cx="5548313" cy="3698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192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69988" y="5086350"/>
            <a:ext cx="5221287" cy="40179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1027113"/>
            <a:ext cx="5548313" cy="3698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29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69988" y="5086350"/>
            <a:ext cx="5221287" cy="40179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1027113"/>
            <a:ext cx="5548313" cy="3698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39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69988" y="5086350"/>
            <a:ext cx="5221287" cy="40179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99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1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939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06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09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011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113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6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1027113"/>
            <a:ext cx="5548313" cy="3698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31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69988" y="5086350"/>
            <a:ext cx="5221287" cy="40179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1027113"/>
            <a:ext cx="5548313" cy="3698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42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69988" y="5086350"/>
            <a:ext cx="5221287" cy="40179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4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523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4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3490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18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514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6562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Text Box 1"/>
          <p:cNvSpPr txBox="1">
            <a:spLocks noChangeArrowheads="1"/>
          </p:cNvSpPr>
          <p:nvPr/>
        </p:nvSpPr>
        <p:spPr bwMode="auto">
          <a:xfrm>
            <a:off x="1311275" y="1027113"/>
            <a:ext cx="4933950" cy="370046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7586" name="Text Box 2"/>
          <p:cNvSpPr txBox="1">
            <a:spLocks noGrp="1" noChangeArrowheads="1"/>
          </p:cNvSpPr>
          <p:nvPr>
            <p:ph type="body"/>
          </p:nvPr>
        </p:nvSpPr>
        <p:spPr bwMode="auto">
          <a:xfrm>
            <a:off x="1169988" y="5086350"/>
            <a:ext cx="5221287" cy="41068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8663" y="2012950"/>
            <a:ext cx="8262937" cy="1389063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7325" y="3671888"/>
            <a:ext cx="6805613" cy="1655762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36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92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8963" y="538163"/>
            <a:ext cx="2073275" cy="5343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4375" y="538163"/>
            <a:ext cx="6072188" cy="5343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31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75" y="538163"/>
            <a:ext cx="8297863" cy="10795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3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12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0" y="4164013"/>
            <a:ext cx="8261350" cy="12874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350" y="2746375"/>
            <a:ext cx="8261350" cy="14176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958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4375" y="1801813"/>
            <a:ext cx="4071938" cy="4079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8713" y="1801813"/>
            <a:ext cx="4073525" cy="4079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65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775" y="258763"/>
            <a:ext cx="8748713" cy="1081087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775" y="1450975"/>
            <a:ext cx="4295775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5775" y="2055813"/>
            <a:ext cx="4295775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7125" y="1450975"/>
            <a:ext cx="4297363" cy="6048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37125" y="2055813"/>
            <a:ext cx="4297363" cy="37322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75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5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2662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775" y="258763"/>
            <a:ext cx="3198813" cy="10969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0475" y="258763"/>
            <a:ext cx="5434013" cy="5529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5775" y="1355725"/>
            <a:ext cx="3198813" cy="4432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831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4535488"/>
            <a:ext cx="5832475" cy="5365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5000" y="579438"/>
            <a:ext cx="5832475" cy="3887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5000" y="5072063"/>
            <a:ext cx="5832475" cy="760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757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14375" y="538163"/>
            <a:ext cx="8297863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4375" y="1801813"/>
            <a:ext cx="8297863" cy="407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8384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Line 3"/>
          <p:cNvSpPr>
            <a:spLocks noChangeShapeType="1"/>
          </p:cNvSpPr>
          <p:nvPr/>
        </p:nvSpPr>
        <p:spPr bwMode="auto">
          <a:xfrm>
            <a:off x="-247650" y="446088"/>
            <a:ext cx="10279063" cy="1587"/>
          </a:xfrm>
          <a:prstGeom prst="line">
            <a:avLst/>
          </a:prstGeom>
          <a:noFill/>
          <a:ln w="9360">
            <a:solidFill>
              <a:srgbClr val="00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2pPr>
      <a:lvl3pPr marL="11430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3pPr>
      <a:lvl4pPr marL="16002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4pPr>
      <a:lvl5pPr marL="20574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5pPr>
      <a:lvl6pPr marL="25146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6pPr>
      <a:lvl7pPr marL="29718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7pPr>
      <a:lvl8pPr marL="34290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8pPr>
      <a:lvl9pPr marL="3886200" indent="-228600" algn="ctr" defTabSz="449263" rtl="0" fontAlgn="base" hangingPunct="0">
        <a:lnSpc>
          <a:spcPct val="8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Times New Roman" charset="0"/>
          <a:ea typeface="ＭＳ Ｐゴシック" charset="0"/>
          <a:cs typeface="msmincho" charset="0"/>
        </a:defRPr>
      </a:lvl9pPr>
    </p:titleStyle>
    <p:bodyStyle>
      <a:lvl1pPr marL="342900" indent="-342900" algn="l" defTabSz="449263" rtl="0" fontAlgn="base" hangingPunct="0">
        <a:lnSpc>
          <a:spcPct val="88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fontAlgn="base" hangingPunct="0">
        <a:lnSpc>
          <a:spcPct val="88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 hangingPunct="0">
        <a:lnSpc>
          <a:spcPct val="88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fontAlgn="base" hangingPunct="0">
        <a:lnSpc>
          <a:spcPct val="88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fontAlgn="base" hangingPunct="0">
        <a:lnSpc>
          <a:spcPct val="8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 hangingPunct="0">
        <a:lnSpc>
          <a:spcPct val="8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 hangingPunct="0">
        <a:lnSpc>
          <a:spcPct val="8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 hangingPunct="0">
        <a:lnSpc>
          <a:spcPct val="8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 hangingPunct="0">
        <a:lnSpc>
          <a:spcPct val="88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4" Type="http://schemas.openxmlformats.org/officeDocument/2006/relationships/image" Target="../media/image28.jpeg"/><Relationship Id="rId5" Type="http://schemas.openxmlformats.org/officeDocument/2006/relationships/image" Target="../media/image29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4" Type="http://schemas.openxmlformats.org/officeDocument/2006/relationships/image" Target="../media/image31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4" Type="http://schemas.openxmlformats.org/officeDocument/2006/relationships/image" Target="../media/image37.jpeg"/><Relationship Id="rId5" Type="http://schemas.openxmlformats.org/officeDocument/2006/relationships/image" Target="../media/image38.jpeg"/><Relationship Id="rId6" Type="http://schemas.openxmlformats.org/officeDocument/2006/relationships/image" Target="../media/image39.jpeg"/><Relationship Id="rId7" Type="http://schemas.openxmlformats.org/officeDocument/2006/relationships/image" Target="../media/image40.jpeg"/><Relationship Id="rId8" Type="http://schemas.openxmlformats.org/officeDocument/2006/relationships/image" Target="../media/image41.png"/><Relationship Id="rId9" Type="http://schemas.openxmlformats.org/officeDocument/2006/relationships/image" Target="../media/image42.jpeg"/><Relationship Id="rId10" Type="http://schemas.openxmlformats.org/officeDocument/2006/relationships/image" Target="../media/image43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4" Type="http://schemas.openxmlformats.org/officeDocument/2006/relationships/image" Target="../media/image45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4" Type="http://schemas.openxmlformats.org/officeDocument/2006/relationships/image" Target="../media/image47.jpeg"/><Relationship Id="rId5" Type="http://schemas.openxmlformats.org/officeDocument/2006/relationships/image" Target="../media/image48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9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bin"/><Relationship Id="rId4" Type="http://schemas.openxmlformats.org/officeDocument/2006/relationships/audio" Target="../media/audio2.bin"/><Relationship Id="rId5" Type="http://schemas.openxmlformats.org/officeDocument/2006/relationships/audio" Target="../media/audio3.bin"/><Relationship Id="rId6" Type="http://schemas.openxmlformats.org/officeDocument/2006/relationships/audio" Target="../media/audio4.bin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jpeg"/><Relationship Id="rId10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5" Type="http://schemas.openxmlformats.org/officeDocument/2006/relationships/image" Target="../media/image4.jpeg"/><Relationship Id="rId6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6.png"/><Relationship Id="rId9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subTitle"/>
          </p:nvPr>
        </p:nvSpPr>
        <p:spPr>
          <a:xfrm>
            <a:off x="731838" y="4721225"/>
            <a:ext cx="8301037" cy="1349375"/>
          </a:xfrm>
          <a:ln/>
        </p:spPr>
        <p:txBody>
          <a:bodyPr tIns="44352"/>
          <a:lstStyle/>
          <a:p>
            <a:pPr>
              <a:lnSpc>
                <a:spcPct val="93000"/>
              </a:lnSpc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</a:pPr>
            <a:endParaRPr lang="en-GB" sz="3200">
              <a:latin typeface="Bitstream Charter" charset="0"/>
            </a:endParaRPr>
          </a:p>
          <a:p>
            <a:pPr>
              <a:lnSpc>
                <a:spcPct val="89000"/>
              </a:lnSpc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</a:pPr>
            <a:endParaRPr lang="en-GB" sz="2000">
              <a:latin typeface="Bitstream Charter" charset="0"/>
            </a:endParaRPr>
          </a:p>
          <a:p>
            <a:pPr>
              <a:lnSpc>
                <a:spcPct val="89000"/>
              </a:lnSpc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</a:pPr>
            <a:r>
              <a:rPr lang="en-GB" sz="1800" i="1">
                <a:latin typeface="Bitstream Charter" charset="0"/>
              </a:rPr>
              <a:t>Die ganze Wahrheit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25" y="611188"/>
            <a:ext cx="7918450" cy="1223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" t="1039" r="1039" b="1039"/>
          <a:stretch>
            <a:fillRect/>
          </a:stretch>
        </p:blipFill>
        <p:spPr bwMode="auto">
          <a:xfrm>
            <a:off x="7191375" y="2543175"/>
            <a:ext cx="2292350" cy="229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1039" t="1039" r="1039" b="1039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9458" name="Rectangle 2"/>
          <p:cNvSpPr>
            <a:spLocks noGrp="1" noChangeArrowheads="1"/>
          </p:cNvSpPr>
          <p:nvPr>
            <p:ph type="body"/>
          </p:nvPr>
        </p:nvSpPr>
        <p:spPr>
          <a:xfrm>
            <a:off x="720725" y="1619250"/>
            <a:ext cx="8118475" cy="4749800"/>
          </a:xfrm>
          <a:ln/>
        </p:spPr>
        <p:txBody>
          <a:bodyPr tIns="44352" anchor="t"/>
          <a:lstStyle/>
          <a:p>
            <a:pPr marL="342900" indent="-342900" algn="l">
              <a:lnSpc>
                <a:spcPct val="93000"/>
              </a:lnSpc>
              <a:spcAft>
                <a:spcPts val="1425"/>
              </a:spcAft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3200">
                <a:latin typeface="Bitstream Charter" charset="0"/>
              </a:rPr>
              <a:t>Politischer Zusammenschluss</a:t>
            </a:r>
          </a:p>
          <a:p>
            <a:pPr marL="342900" indent="-342900" algn="l">
              <a:lnSpc>
                <a:spcPct val="89000"/>
              </a:lnSpc>
              <a:spcAft>
                <a:spcPts val="1425"/>
              </a:spcAft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3200">
                <a:latin typeface="Bitstream Charter" charset="0"/>
              </a:rPr>
              <a:t>der Fachschaften aller Fakultäten 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2800">
                <a:latin typeface="Bitstream Charter" charset="0"/>
              </a:rPr>
              <a:t>kandidieren für den Senat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2800">
                <a:latin typeface="Bitstream Charter" charset="0"/>
              </a:rPr>
              <a:t>hochschulrechtlich nicht verankert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2800">
                <a:latin typeface="Bitstream Charter" charset="0"/>
              </a:rPr>
              <a:t>kümmern sich um die Belange aller Fachschaften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</a:pPr>
            <a:r>
              <a:rPr lang="en-GB" sz="2800">
                <a:latin typeface="Bitstream Charter" charset="0"/>
              </a:rPr>
              <a:t>veranstalten verschiedene “Kultur-Events” (RACT!-Festival)‏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title" idx="1"/>
          </p:nvPr>
        </p:nvSpPr>
        <p:spPr>
          <a:xfrm>
            <a:off x="1322388" y="76200"/>
            <a:ext cx="8301037" cy="430213"/>
          </a:xfrm>
          <a:ln/>
        </p:spPr>
        <p:txBody>
          <a:bodyPr tIns="38808" anchor="ctr"/>
          <a:lstStyle/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>
                <a:latin typeface="Bitstream Charter" charset="0"/>
              </a:rPr>
              <a:t>Fachschaftsvollversammlung (FSVV)‏</a:t>
            </a: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6550025" y="969963"/>
            <a:ext cx="2832100" cy="1009650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>
                <a:latin typeface="Arial" charset="0"/>
              </a:rPr>
              <a:t>Ansprechpartner:</a:t>
            </a: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>
                <a:latin typeface="Arial" charset="0"/>
              </a:rPr>
              <a:t>Florian Franzen</a:t>
            </a: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 Box 1"/>
          <p:cNvSpPr txBox="1">
            <a:spLocks noChangeArrowheads="1"/>
          </p:cNvSpPr>
          <p:nvPr/>
        </p:nvSpPr>
        <p:spPr bwMode="auto">
          <a:xfrm>
            <a:off x="179388" y="900113"/>
            <a:ext cx="9217247" cy="52202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4352" rIns="0" bIns="0"/>
          <a:lstStyle>
            <a:lvl1pPr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 marL="862013"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27000" algn="l"/>
                <a:tab pos="576263" algn="l"/>
                <a:tab pos="1025525" algn="l"/>
                <a:tab pos="1474788" algn="l"/>
                <a:tab pos="1924050" algn="l"/>
                <a:tab pos="2373313" algn="l"/>
                <a:tab pos="2822575" algn="l"/>
                <a:tab pos="3271838" algn="l"/>
                <a:tab pos="3721100" algn="l"/>
                <a:tab pos="4170363" algn="l"/>
                <a:tab pos="4619625" algn="l"/>
                <a:tab pos="5068888" algn="l"/>
                <a:tab pos="5518150" algn="l"/>
                <a:tab pos="5967413" algn="l"/>
                <a:tab pos="6416675" algn="l"/>
                <a:tab pos="6865938" algn="l"/>
                <a:tab pos="7315200" algn="l"/>
                <a:tab pos="7764463" algn="l"/>
                <a:tab pos="8213725" algn="l"/>
                <a:tab pos="866298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  <a:spcAft>
                <a:spcPts val="1425"/>
              </a:spcAft>
            </a:pPr>
            <a:r>
              <a:rPr lang="en-GB" sz="3200" dirty="0" err="1">
                <a:latin typeface="Bitstream Charter" charset="0"/>
              </a:rPr>
              <a:t>Verwaltet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Gelder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für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kulturelle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Zwecke</a:t>
            </a:r>
            <a:endParaRPr lang="en-GB" sz="3200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keine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politische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Einflussnahme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hochschulrechtlich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verankert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keine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hochschulpolitische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Zuständigkeit</a:t>
            </a:r>
            <a:r>
              <a:rPr lang="en-GB" dirty="0">
                <a:latin typeface="Bitstream Charter" charset="0"/>
              </a:rPr>
              <a:t> </a:t>
            </a: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>
                <a:latin typeface="Bitstream Charter" charset="0"/>
              </a:rPr>
              <a:t>15 </a:t>
            </a:r>
            <a:r>
              <a:rPr lang="en-GB" dirty="0" err="1">
                <a:latin typeface="Bitstream Charter" charset="0"/>
              </a:rPr>
              <a:t>Mitglieder</a:t>
            </a:r>
            <a:r>
              <a:rPr lang="en-GB" dirty="0">
                <a:latin typeface="Bitstream Charter" charset="0"/>
              </a:rPr>
              <a:t>, 4 </a:t>
            </a:r>
            <a:r>
              <a:rPr lang="en-GB" dirty="0" err="1">
                <a:latin typeface="Bitstream Charter" charset="0"/>
              </a:rPr>
              <a:t>davon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aus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dem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Senat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None/>
            </a:pPr>
            <a:endParaRPr lang="en-GB" dirty="0">
              <a:latin typeface="Bitstream Charter" charset="0"/>
            </a:endParaRPr>
          </a:p>
          <a:p>
            <a:pPr>
              <a:lnSpc>
                <a:spcPct val="89000"/>
              </a:lnSpc>
              <a:spcAft>
                <a:spcPts val="1138"/>
              </a:spcAft>
              <a:buClrTx/>
              <a:buSzTx/>
              <a:buFontTx/>
              <a:buNone/>
            </a:pPr>
            <a:r>
              <a:rPr lang="en-GB" dirty="0" err="1">
                <a:latin typeface="Bitstream Charter" charset="0"/>
              </a:rPr>
              <a:t>Vielleicht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ab</a:t>
            </a:r>
            <a:r>
              <a:rPr lang="en-GB" dirty="0">
                <a:latin typeface="Bitstream Charter" charset="0"/>
              </a:rPr>
              <a:t> SS 2012:</a:t>
            </a:r>
          </a:p>
          <a:p>
            <a:pPr>
              <a:lnSpc>
                <a:spcPct val="89000"/>
              </a:lnSpc>
              <a:spcAft>
                <a:spcPts val="1138"/>
              </a:spcAft>
              <a:buClrTx/>
              <a:buSzTx/>
              <a:buFontTx/>
              <a:buNone/>
            </a:pPr>
            <a:r>
              <a:rPr lang="en-GB" dirty="0" err="1">
                <a:latin typeface="Bitstream Charter" charset="0"/>
              </a:rPr>
              <a:t>Wiedereinführung</a:t>
            </a:r>
            <a:r>
              <a:rPr lang="en-GB" dirty="0">
                <a:latin typeface="Bitstream Charter" charset="0"/>
              </a:rPr>
              <a:t> der </a:t>
            </a:r>
            <a:r>
              <a:rPr lang="en-GB" dirty="0" err="1">
                <a:latin typeface="Bitstream Charter" charset="0"/>
              </a:rPr>
              <a:t>Verfassten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Studierendenschaft</a:t>
            </a:r>
            <a:r>
              <a:rPr lang="en-GB" dirty="0" smtClean="0">
                <a:latin typeface="Bitstream Charter" charset="0"/>
              </a:rPr>
              <a:t> (VS)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>
                <a:latin typeface="Bitstream Charter" charset="0"/>
              </a:rPr>
              <a:t>„</a:t>
            </a:r>
            <a:r>
              <a:rPr lang="en-GB" dirty="0" err="1">
                <a:latin typeface="Bitstream Charter" charset="0"/>
              </a:rPr>
              <a:t>richtiger</a:t>
            </a:r>
            <a:r>
              <a:rPr lang="en-GB" dirty="0">
                <a:latin typeface="Bitstream Charter" charset="0"/>
              </a:rPr>
              <a:t>“ </a:t>
            </a:r>
            <a:r>
              <a:rPr lang="en-GB" dirty="0" err="1">
                <a:latin typeface="Bitstream Charter" charset="0"/>
              </a:rPr>
              <a:t>AStA</a:t>
            </a:r>
            <a:r>
              <a:rPr lang="en-GB" dirty="0">
                <a:latin typeface="Bitstream Charter" charset="0"/>
              </a:rPr>
              <a:t>, </a:t>
            </a:r>
            <a:r>
              <a:rPr lang="en-GB" dirty="0" err="1">
                <a:latin typeface="Bitstream Charter" charset="0"/>
              </a:rPr>
              <a:t>wie</a:t>
            </a:r>
            <a:r>
              <a:rPr lang="en-GB" dirty="0">
                <a:latin typeface="Bitstream Charter" charset="0"/>
              </a:rPr>
              <a:t> in </a:t>
            </a:r>
            <a:r>
              <a:rPr lang="en-GB" dirty="0" err="1">
                <a:latin typeface="Bitstream Charter" charset="0"/>
              </a:rPr>
              <a:t>anderen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Bundesländern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425"/>
              </a:spcAft>
              <a:buSzPct val="45000"/>
              <a:buFont typeface="Wingdings" charset="0"/>
              <a:buNone/>
            </a:pPr>
            <a:endParaRPr lang="en-GB" dirty="0">
              <a:latin typeface="Bitstream Charter" charset="0"/>
            </a:endParaRPr>
          </a:p>
        </p:txBody>
      </p:sp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1322388" y="76200"/>
            <a:ext cx="8301037" cy="43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>
                <a:latin typeface="Bitstream Charter" charset="0"/>
              </a:rPr>
              <a:t> Allgemeiner Studierenden-Ausschuss (AStA)‏</a:t>
            </a:r>
          </a:p>
        </p:txBody>
      </p:sp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2963" y="2952750"/>
            <a:ext cx="1987550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6550025" y="1473200"/>
            <a:ext cx="2832100" cy="1009650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>
                <a:latin typeface="Arial" charset="0"/>
              </a:rPr>
              <a:t>Ansprechpartner:</a:t>
            </a: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>
                <a:latin typeface="Arial" charset="0"/>
              </a:rPr>
              <a:t>Florian Franzen</a:t>
            </a: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  <a:p>
            <a:pPr>
              <a:lnSpc>
                <a:spcPct val="89000"/>
              </a:lnSpc>
            </a:pPr>
            <a:endParaRPr lang="en-GB" sz="2200">
              <a:latin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3846513" y="0"/>
            <a:ext cx="5799137" cy="56356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Gremienarbeit der Fachschaft‏</a:t>
            </a: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708025" y="1069975"/>
            <a:ext cx="8805863" cy="4513263"/>
          </a:xfrm>
          <a:ln/>
        </p:spPr>
        <p:txBody>
          <a:bodyPr tIns="44352"/>
          <a:lstStyle/>
          <a:p>
            <a:pPr>
              <a:lnSpc>
                <a:spcPct val="93000"/>
              </a:lnSpc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 err="1">
                <a:latin typeface="Bitstream Charter" charset="0"/>
              </a:rPr>
              <a:t>Unsere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Erfolge</a:t>
            </a:r>
            <a:r>
              <a:rPr lang="en-GB" sz="3200" dirty="0">
                <a:latin typeface="Bitstream Charter" charset="0"/>
              </a:rPr>
              <a:t>:</a:t>
            </a: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Ausarbeitung</a:t>
            </a:r>
            <a:r>
              <a:rPr lang="en-GB" sz="2800" dirty="0">
                <a:latin typeface="Bitstream Charter" charset="0"/>
              </a:rPr>
              <a:t> des Bachelor/Master-</a:t>
            </a:r>
            <a:r>
              <a:rPr lang="en-GB" sz="2800" dirty="0" err="1">
                <a:latin typeface="Bitstream Charter" charset="0"/>
              </a:rPr>
              <a:t>Programms</a:t>
            </a:r>
            <a:endParaRPr lang="en-GB" sz="2800" dirty="0">
              <a:latin typeface="Bitstream Charter" charset="0"/>
            </a:endParaRP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>
                <a:latin typeface="Bitstream Charter" charset="0"/>
              </a:rPr>
              <a:t>“</a:t>
            </a:r>
            <a:r>
              <a:rPr lang="en-GB" sz="2800" dirty="0" err="1">
                <a:latin typeface="Bitstream Charter" charset="0"/>
              </a:rPr>
              <a:t>Neue</a:t>
            </a:r>
            <a:r>
              <a:rPr lang="en-GB" sz="2800" dirty="0">
                <a:latin typeface="Bitstream Charter" charset="0"/>
              </a:rPr>
              <a:t>” </a:t>
            </a:r>
            <a:r>
              <a:rPr lang="en-GB" sz="2800" dirty="0" err="1">
                <a:latin typeface="Bitstream Charter" charset="0"/>
              </a:rPr>
              <a:t>Mathematik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für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Informatiker</a:t>
            </a:r>
            <a:endParaRPr lang="en-GB" sz="2800" dirty="0">
              <a:latin typeface="Bitstream Charter" charset="0"/>
            </a:endParaRP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Durchführung</a:t>
            </a:r>
            <a:r>
              <a:rPr lang="en-GB" sz="2800" dirty="0">
                <a:latin typeface="Bitstream Charter" charset="0"/>
              </a:rPr>
              <a:t> von TOEFL-Tests auf </a:t>
            </a:r>
            <a:r>
              <a:rPr lang="en-GB" sz="2800" dirty="0" err="1">
                <a:latin typeface="Bitstream Charter" charset="0"/>
              </a:rPr>
              <a:t>dem</a:t>
            </a:r>
            <a:r>
              <a:rPr lang="en-GB" sz="2800" dirty="0">
                <a:latin typeface="Bitstream Charter" charset="0"/>
              </a:rPr>
              <a:t> Sand</a:t>
            </a: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Verlegung</a:t>
            </a:r>
            <a:r>
              <a:rPr lang="en-GB" sz="2800" dirty="0">
                <a:latin typeface="Bitstream Charter" charset="0"/>
              </a:rPr>
              <a:t> von </a:t>
            </a:r>
            <a:r>
              <a:rPr lang="en-GB" sz="2800" dirty="0" err="1">
                <a:latin typeface="Bitstream Charter" charset="0"/>
              </a:rPr>
              <a:t>Veranstaltungen</a:t>
            </a:r>
            <a:r>
              <a:rPr lang="en-GB" sz="2800" dirty="0">
                <a:latin typeface="Bitstream Charter" charset="0"/>
              </a:rPr>
              <a:t> und </a:t>
            </a:r>
            <a:r>
              <a:rPr lang="en-GB" sz="2800" dirty="0" err="1">
                <a:latin typeface="Bitstream Charter" charset="0"/>
              </a:rPr>
              <a:t>Prüfungen</a:t>
            </a:r>
            <a:endParaRPr lang="en-GB" sz="2800" dirty="0">
              <a:latin typeface="Bitstream Charter" charset="0"/>
            </a:endParaRP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Stundenplan-Koordination</a:t>
            </a:r>
            <a:r>
              <a:rPr lang="en-GB" sz="2800" dirty="0">
                <a:latin typeface="Bitstream Charter" charset="0"/>
              </a:rPr>
              <a:t>‏</a:t>
            </a: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Mentorenprogramm</a:t>
            </a:r>
            <a:endParaRPr lang="en-GB" sz="2800" dirty="0">
              <a:latin typeface="Bitstream Charter" charset="0"/>
            </a:endParaRPr>
          </a:p>
          <a:p>
            <a:pPr marL="862013" lvl="1">
              <a:lnSpc>
                <a:spcPct val="89000"/>
              </a:lnSpc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Alle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Termine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müssen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zu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Semesterbeginn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bekannt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gegeben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werden</a:t>
            </a:r>
            <a:endParaRPr lang="en-GB" sz="2800" dirty="0">
              <a:latin typeface="Bitstream Charter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3376613" y="-155575"/>
            <a:ext cx="6230937" cy="8747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buSzPct val="45000"/>
              <a:buFont typeface="Wingdings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 smtClean="0">
                <a:latin typeface="Bitstream Charter" charset="0"/>
              </a:rPr>
              <a:t>Sonstiger</a:t>
            </a:r>
            <a:r>
              <a:rPr lang="en-GB" sz="2800" dirty="0" smtClean="0">
                <a:latin typeface="Bitstream Charter" charset="0"/>
              </a:rPr>
              <a:t> Service</a:t>
            </a:r>
            <a:endParaRPr lang="en-GB" sz="2800" dirty="0">
              <a:latin typeface="Bitstream Charter" charset="0"/>
            </a:endParaRP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23925" y="1057275"/>
            <a:ext cx="8224838" cy="4589463"/>
          </a:xfrm>
          <a:ln/>
        </p:spPr>
        <p:txBody>
          <a:bodyPr tIns="38808"/>
          <a:lstStyle/>
          <a:p>
            <a:pPr marL="430213" indent="-323850">
              <a:lnSpc>
                <a:spcPct val="93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Webseite</a:t>
            </a:r>
            <a:r>
              <a:rPr lang="en-GB" dirty="0">
                <a:latin typeface="Bitstream Charter" charset="0"/>
              </a:rPr>
              <a:t> – </a:t>
            </a:r>
            <a:r>
              <a:rPr lang="en-GB" dirty="0" err="1">
                <a:latin typeface="Bitstream Charter" charset="0"/>
              </a:rPr>
              <a:t>Zentraler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Informationsknotenpunkt</a:t>
            </a:r>
            <a:endParaRPr lang="en-GB" dirty="0">
              <a:latin typeface="Bitstream Charter" charset="0"/>
            </a:endParaRPr>
          </a:p>
          <a:p>
            <a:pPr marL="430213" indent="-323850">
              <a:lnSpc>
                <a:spcPct val="89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Mailinglisten</a:t>
            </a:r>
            <a:r>
              <a:rPr lang="en-GB" dirty="0">
                <a:latin typeface="Bitstream Charter" charset="0"/>
              </a:rPr>
              <a:t> – </a:t>
            </a:r>
            <a:r>
              <a:rPr lang="en-GB" dirty="0" err="1">
                <a:latin typeface="Bitstream Charter" charset="0"/>
              </a:rPr>
              <a:t>Austausch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unter</a:t>
            </a:r>
            <a:r>
              <a:rPr lang="en-GB" dirty="0">
                <a:latin typeface="Bitstream Charter" charset="0"/>
              </a:rPr>
              <a:t> den </a:t>
            </a:r>
            <a:r>
              <a:rPr lang="en-GB" dirty="0" err="1">
                <a:latin typeface="Bitstream Charter" charset="0"/>
              </a:rPr>
              <a:t>Studenten</a:t>
            </a:r>
            <a:endParaRPr lang="en-GB" dirty="0">
              <a:latin typeface="Bitstream Charter" charset="0"/>
            </a:endParaRPr>
          </a:p>
          <a:p>
            <a:pPr marL="430213" indent="-323850">
              <a:lnSpc>
                <a:spcPct val="89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Prüfungsprotokolle</a:t>
            </a:r>
            <a:r>
              <a:rPr lang="en-GB" dirty="0">
                <a:latin typeface="Bitstream Charter" charset="0"/>
              </a:rPr>
              <a:t> – Was </a:t>
            </a:r>
            <a:r>
              <a:rPr lang="en-GB" dirty="0" err="1">
                <a:latin typeface="Bitstream Charter" charset="0"/>
              </a:rPr>
              <a:t>fragt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ein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Prüfer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eigentlich</a:t>
            </a:r>
            <a:r>
              <a:rPr lang="en-GB" dirty="0">
                <a:latin typeface="Bitstream Charter" charset="0"/>
              </a:rPr>
              <a:t> so in der </a:t>
            </a:r>
            <a:r>
              <a:rPr lang="en-GB" dirty="0" err="1">
                <a:latin typeface="Bitstream Charter" charset="0"/>
              </a:rPr>
              <a:t>Prüfung</a:t>
            </a:r>
            <a:r>
              <a:rPr lang="en-GB" dirty="0">
                <a:latin typeface="Bitstream Charter" charset="0"/>
              </a:rPr>
              <a:t>? </a:t>
            </a:r>
            <a:r>
              <a:rPr lang="en-GB" dirty="0" err="1">
                <a:latin typeface="Bitstream Charter" charset="0"/>
              </a:rPr>
              <a:t>Geschrieben</a:t>
            </a:r>
            <a:r>
              <a:rPr lang="en-GB" dirty="0">
                <a:latin typeface="Bitstream Charter" charset="0"/>
              </a:rPr>
              <a:t> von </a:t>
            </a:r>
            <a:r>
              <a:rPr lang="en-GB" dirty="0" err="1">
                <a:latin typeface="Bitstream Charter" charset="0"/>
              </a:rPr>
              <a:t>Studenten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für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Studenten</a:t>
            </a:r>
            <a:r>
              <a:rPr lang="en-GB" dirty="0">
                <a:latin typeface="Bitstream Charter" charset="0"/>
              </a:rPr>
              <a:t>.</a:t>
            </a:r>
          </a:p>
          <a:p>
            <a:pPr marL="430213" indent="-323850">
              <a:lnSpc>
                <a:spcPct val="89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Öffnungszeiten</a:t>
            </a:r>
            <a:r>
              <a:rPr lang="en-GB" dirty="0">
                <a:latin typeface="Bitstream Charter" charset="0"/>
              </a:rPr>
              <a:t> der </a:t>
            </a:r>
            <a:r>
              <a:rPr lang="en-GB" dirty="0" err="1">
                <a:latin typeface="Bitstream Charter" charset="0"/>
              </a:rPr>
              <a:t>Sekretariate</a:t>
            </a:r>
            <a:endParaRPr lang="en-GB" dirty="0">
              <a:latin typeface="Bitstream Charter" charset="0"/>
            </a:endParaRPr>
          </a:p>
          <a:p>
            <a:pPr marL="430213" indent="-323850">
              <a:lnSpc>
                <a:spcPct val="89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Anfängerbetreuung</a:t>
            </a:r>
            <a:r>
              <a:rPr lang="en-GB" dirty="0">
                <a:latin typeface="Bitstream Charter" charset="0"/>
              </a:rPr>
              <a:t>: </a:t>
            </a:r>
            <a:r>
              <a:rPr lang="en-GB" dirty="0" err="1">
                <a:latin typeface="Bitstream Charter" charset="0"/>
              </a:rPr>
              <a:t>Tipps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fürs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Studium</a:t>
            </a:r>
            <a:r>
              <a:rPr lang="en-GB" dirty="0">
                <a:latin typeface="Bitstream Charter" charset="0"/>
              </a:rPr>
              <a:t>, </a:t>
            </a:r>
            <a:r>
              <a:rPr lang="en-GB" dirty="0" err="1">
                <a:latin typeface="Bitstream Charter" charset="0"/>
              </a:rPr>
              <a:t>Frühstück</a:t>
            </a:r>
            <a:r>
              <a:rPr lang="en-GB" dirty="0">
                <a:latin typeface="Bitstream Charter" charset="0"/>
              </a:rPr>
              <a:t>, </a:t>
            </a:r>
            <a:r>
              <a:rPr lang="en-GB" dirty="0" err="1">
                <a:latin typeface="Bitstream Charter" charset="0"/>
              </a:rPr>
              <a:t>Kneipentour</a:t>
            </a:r>
            <a:r>
              <a:rPr lang="en-GB" dirty="0">
                <a:latin typeface="Bitstream Charter" charset="0"/>
              </a:rPr>
              <a:t>, </a:t>
            </a:r>
            <a:r>
              <a:rPr lang="en-GB" dirty="0" err="1">
                <a:latin typeface="Bitstream Charter" charset="0"/>
              </a:rPr>
              <a:t>Anfängerwochenende</a:t>
            </a:r>
            <a:r>
              <a:rPr lang="en-GB" dirty="0">
                <a:latin typeface="Bitstream Charter" charset="0"/>
              </a:rPr>
              <a:t>,...</a:t>
            </a:r>
          </a:p>
          <a:p>
            <a:pPr marL="430213" indent="-323850">
              <a:lnSpc>
                <a:spcPct val="89000"/>
              </a:lnSpc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dirty="0" err="1">
                <a:latin typeface="Bitstream Charter" charset="0"/>
              </a:rPr>
              <a:t>Partys</a:t>
            </a:r>
            <a:r>
              <a:rPr lang="en-GB" dirty="0">
                <a:latin typeface="Bitstream Charter" charset="0"/>
              </a:rPr>
              <a:t> und </a:t>
            </a:r>
            <a:r>
              <a:rPr lang="en-GB" dirty="0" err="1">
                <a:latin typeface="Bitstream Charter" charset="0"/>
              </a:rPr>
              <a:t>Feste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organisieren</a:t>
            </a:r>
            <a:r>
              <a:rPr lang="en-GB" dirty="0">
                <a:latin typeface="Bitstream Charter" charset="0"/>
              </a:rPr>
              <a:t> :-)‏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>
          <a:xfrm>
            <a:off x="3302000" y="0"/>
            <a:ext cx="6262688" cy="517525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fsi-Mailinglisten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46088" y="793750"/>
            <a:ext cx="8683625" cy="5137150"/>
          </a:xfrm>
          <a:ln/>
        </p:spPr>
        <p:txBody>
          <a:bodyPr/>
          <a:lstStyle/>
          <a:p>
            <a:pPr>
              <a:lnSpc>
                <a:spcPct val="93000"/>
              </a:lnSpc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 err="1"/>
              <a:t>Austausch</a:t>
            </a:r>
            <a:r>
              <a:rPr lang="en-GB" sz="3200" dirty="0"/>
              <a:t> </a:t>
            </a:r>
            <a:r>
              <a:rPr lang="en-GB" sz="3200" dirty="0" err="1"/>
              <a:t>über</a:t>
            </a:r>
            <a:r>
              <a:rPr lang="en-GB" sz="3200" dirty="0"/>
              <a:t> das </a:t>
            </a:r>
            <a:r>
              <a:rPr lang="en-GB" sz="3200" dirty="0" err="1"/>
              <a:t>Studium</a:t>
            </a:r>
            <a:r>
              <a:rPr lang="en-GB" sz="3200" dirty="0"/>
              <a:t>, </a:t>
            </a:r>
            <a:r>
              <a:rPr lang="en-GB" sz="3200" dirty="0" err="1"/>
              <a:t>Kontakt</a:t>
            </a:r>
            <a:r>
              <a:rPr lang="en-GB" sz="3200" dirty="0"/>
              <a:t> </a:t>
            </a:r>
            <a:r>
              <a:rPr lang="en-GB" sz="3200" dirty="0" err="1"/>
              <a:t>zu</a:t>
            </a:r>
            <a:r>
              <a:rPr lang="en-GB" sz="3200" dirty="0"/>
              <a:t> </a:t>
            </a:r>
            <a:r>
              <a:rPr lang="en-GB" sz="3200" dirty="0" err="1"/>
              <a:t>Komilitonen</a:t>
            </a:r>
            <a:r>
              <a:rPr lang="en-GB" sz="3200" dirty="0"/>
              <a:t>, </a:t>
            </a:r>
            <a:r>
              <a:rPr lang="en-GB" sz="3200" dirty="0" err="1"/>
              <a:t>Hilfe</a:t>
            </a:r>
            <a:r>
              <a:rPr lang="en-GB" sz="3200" dirty="0"/>
              <a:t> </a:t>
            </a:r>
            <a:r>
              <a:rPr lang="en-GB" sz="3200" dirty="0" err="1"/>
              <a:t>bei</a:t>
            </a:r>
            <a:r>
              <a:rPr lang="en-GB" sz="3200" dirty="0"/>
              <a:t> </a:t>
            </a:r>
            <a:r>
              <a:rPr lang="en-GB" sz="3200" dirty="0" err="1"/>
              <a:t>Fragen</a:t>
            </a:r>
            <a:r>
              <a:rPr lang="en-GB" sz="3200" dirty="0"/>
              <a:t> und </a:t>
            </a:r>
            <a:r>
              <a:rPr lang="en-GB" sz="3200" dirty="0" err="1"/>
              <a:t>Problemen</a:t>
            </a:r>
            <a:r>
              <a:rPr lang="en-GB" sz="3200" dirty="0"/>
              <a:t>:</a:t>
            </a:r>
          </a:p>
          <a:p>
            <a:pPr marL="862013" lvl="1"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/>
              <a:t>info-studium@fsi.uni-tuebingen.de</a:t>
            </a:r>
            <a:endParaRPr lang="de-DE" sz="2800" dirty="0"/>
          </a:p>
          <a:p>
            <a:pPr marL="862013" lvl="1"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/>
              <a:t>kogwiss@fsi.uni-tuebingen.de</a:t>
            </a:r>
            <a:endParaRPr lang="de-DE" sz="2800" dirty="0"/>
          </a:p>
          <a:p>
            <a:pPr marL="862013" lvl="1"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/>
              <a:t>info-talk@fsi.uni-tuebingen.de</a:t>
            </a:r>
            <a:endParaRPr lang="de-DE" sz="2800" dirty="0"/>
          </a:p>
          <a:p>
            <a:pPr marL="862013" lvl="1"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de-DE" sz="2800" dirty="0" err="1"/>
              <a:t>info-jobs@fsi.uni-</a:t>
            </a:r>
            <a:r>
              <a:rPr lang="de-DE" sz="2800" dirty="0" err="1" smtClean="0"/>
              <a:t>tuebingen.de</a:t>
            </a:r>
            <a:endParaRPr lang="de-DE" sz="2800" dirty="0" smtClean="0"/>
          </a:p>
          <a:p>
            <a:pPr marL="862013" lvl="1"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3200" dirty="0"/>
          </a:p>
          <a:p>
            <a:pPr>
              <a:buClrTx/>
              <a:buSzTx/>
              <a:buFontTx/>
              <a:buNone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 err="1"/>
              <a:t>Kontakt</a:t>
            </a:r>
            <a:r>
              <a:rPr lang="en-GB" sz="3200" dirty="0"/>
              <a:t> </a:t>
            </a:r>
            <a:r>
              <a:rPr lang="en-GB" sz="3200" dirty="0" err="1"/>
              <a:t>zur</a:t>
            </a:r>
            <a:r>
              <a:rPr lang="en-GB" sz="3200" dirty="0"/>
              <a:t> </a:t>
            </a:r>
            <a:r>
              <a:rPr lang="en-GB" sz="3200" dirty="0" err="1"/>
              <a:t>Fachschaft</a:t>
            </a:r>
            <a:endParaRPr lang="en-GB" sz="3200" dirty="0"/>
          </a:p>
          <a:p>
            <a:pPr>
              <a:buClrTx/>
              <a:buSzTx/>
              <a:buFontTx/>
              <a:buNone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>
                <a:solidFill>
                  <a:srgbClr val="2323DC"/>
                </a:solidFill>
              </a:rPr>
              <a:t>fsi@fsi.uni-</a:t>
            </a:r>
            <a:r>
              <a:rPr lang="en-GB" sz="3200" dirty="0" smtClean="0">
                <a:solidFill>
                  <a:srgbClr val="2323DC"/>
                </a:solidFill>
              </a:rPr>
              <a:t>tuebingen.de</a:t>
            </a:r>
          </a:p>
          <a:p>
            <a:pPr>
              <a:buClrTx/>
              <a:buSzTx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 err="1">
                <a:solidFill>
                  <a:srgbClr val="0000FF"/>
                </a:solidFill>
                <a:latin typeface="Bitstream Charter" charset="0"/>
              </a:rPr>
              <a:t>www.fsi.uni-tuebingen.de</a:t>
            </a:r>
            <a:endParaRPr lang="en-GB" sz="3200" dirty="0">
              <a:solidFill>
                <a:srgbClr val="0000FF"/>
              </a:solidFill>
              <a:latin typeface="Bitstream Charter" charset="0"/>
            </a:endParaRPr>
          </a:p>
          <a:p>
            <a:pPr>
              <a:buClrTx/>
              <a:buSzTx/>
              <a:buFontTx/>
              <a:buNone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3200" dirty="0" smtClean="0">
              <a:solidFill>
                <a:srgbClr val="2323DC"/>
              </a:solidFill>
            </a:endParaRPr>
          </a:p>
          <a:p>
            <a:pPr>
              <a:buClrTx/>
              <a:buSzTx/>
              <a:buFontTx/>
              <a:buNone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3200" dirty="0" smtClean="0">
              <a:solidFill>
                <a:srgbClr val="2323DC"/>
              </a:solidFill>
            </a:endParaRPr>
          </a:p>
          <a:p>
            <a:pPr>
              <a:buClrTx/>
              <a:buSzTx/>
              <a:buFontTx/>
              <a:buNone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3200" dirty="0">
              <a:solidFill>
                <a:srgbClr val="2323DC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body"/>
          </p:nvPr>
        </p:nvSpPr>
        <p:spPr>
          <a:xfrm>
            <a:off x="107950" y="1293813"/>
            <a:ext cx="4551363" cy="1963737"/>
          </a:xfrm>
          <a:ln/>
        </p:spPr>
        <p:txBody>
          <a:bodyPr tIns="44352" anchor="t"/>
          <a:lstStyle/>
          <a:p>
            <a:pPr marL="430213" indent="-323850" algn="l">
              <a:lnSpc>
                <a:spcPct val="93000"/>
              </a:lnSpc>
              <a:spcAft>
                <a:spcPts val="1425"/>
              </a:spcAft>
              <a:buSzPct val="45000"/>
              <a:buFont typeface="Wingdings" charset="0"/>
              <a:buChar char=""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sz="3200">
                <a:latin typeface="Bitstream Charter" charset="0"/>
              </a:rPr>
              <a:t>wöchentliche Fachschaftssitzung zur Besprechung aktueller Themen</a:t>
            </a: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-18214" y="3312095"/>
            <a:ext cx="3689350" cy="185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4352" rIns="0" bIns="0"/>
          <a:lstStyle>
            <a:lvl1pPr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 marL="641350" indent="-269875"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57225" algn="l"/>
                <a:tab pos="1106488" algn="l"/>
                <a:tab pos="1555750" algn="l"/>
                <a:tab pos="2005013" algn="l"/>
                <a:tab pos="2454275" algn="l"/>
                <a:tab pos="2903538" algn="l"/>
                <a:tab pos="3352800" algn="l"/>
                <a:tab pos="3802063" algn="l"/>
                <a:tab pos="4251325" algn="l"/>
                <a:tab pos="4700588" algn="l"/>
                <a:tab pos="5149850" algn="l"/>
                <a:tab pos="5599113" algn="l"/>
                <a:tab pos="6048375" algn="l"/>
                <a:tab pos="6497638" algn="l"/>
                <a:tab pos="6946900" algn="l"/>
                <a:tab pos="7396163" algn="l"/>
                <a:tab pos="7845425" algn="l"/>
                <a:tab pos="8294688" algn="l"/>
                <a:tab pos="8743950" algn="l"/>
                <a:tab pos="91932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lvl="1">
              <a:lnSpc>
                <a:spcPct val="93000"/>
              </a:lnSpc>
              <a:buSzPct val="45000"/>
              <a:buFont typeface="Wingdings" charset="0"/>
              <a:buChar char=""/>
            </a:pPr>
            <a:r>
              <a:rPr lang="en-GB" sz="3200" dirty="0" err="1">
                <a:latin typeface="Bitstream Charter" charset="0"/>
              </a:rPr>
              <a:t>Termin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zur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Zeit</a:t>
            </a:r>
            <a:r>
              <a:rPr lang="en-GB" sz="3200" dirty="0">
                <a:latin typeface="Bitstream Charter" charset="0"/>
              </a:rPr>
              <a:t/>
            </a:r>
            <a:br>
              <a:rPr lang="en-GB" sz="3200" dirty="0">
                <a:latin typeface="Bitstream Charter" charset="0"/>
              </a:rPr>
            </a:br>
            <a:r>
              <a:rPr lang="en-GB" sz="3200" u="sng" dirty="0" err="1">
                <a:solidFill>
                  <a:srgbClr val="FF0000"/>
                </a:solidFill>
                <a:latin typeface="Bitstream Charter" charset="0"/>
              </a:rPr>
              <a:t>D</a:t>
            </a:r>
            <a:r>
              <a:rPr lang="en-GB" sz="3200" u="sng" dirty="0" err="1" smtClean="0">
                <a:solidFill>
                  <a:srgbClr val="FF0000"/>
                </a:solidFill>
                <a:latin typeface="Bitstream Charter" charset="0"/>
              </a:rPr>
              <a:t>onnerstags</a:t>
            </a:r>
            <a:r>
              <a:rPr lang="en-GB" sz="3200" u="sng" dirty="0">
                <a:solidFill>
                  <a:srgbClr val="FF0000"/>
                </a:solidFill>
                <a:latin typeface="Bitstream Charter" charset="0"/>
              </a:rPr>
              <a:t>,</a:t>
            </a:r>
            <a:br>
              <a:rPr lang="en-GB" sz="3200" u="sng" dirty="0">
                <a:solidFill>
                  <a:srgbClr val="FF0000"/>
                </a:solidFill>
                <a:latin typeface="Bitstream Charter" charset="0"/>
              </a:rPr>
            </a:br>
            <a:r>
              <a:rPr lang="en-GB" sz="3200" u="sng" dirty="0">
                <a:solidFill>
                  <a:srgbClr val="FF0000"/>
                </a:solidFill>
                <a:latin typeface="Bitstream Charter" charset="0"/>
              </a:rPr>
              <a:t> </a:t>
            </a:r>
            <a:r>
              <a:rPr lang="en-GB" sz="3200" u="sng" dirty="0" smtClean="0">
                <a:solidFill>
                  <a:srgbClr val="FF0000"/>
                </a:solidFill>
                <a:latin typeface="Bitstream Charter" charset="0"/>
              </a:rPr>
              <a:t>18:30 </a:t>
            </a:r>
            <a:r>
              <a:rPr lang="en-GB" sz="3200" u="sng" dirty="0" err="1" smtClean="0">
                <a:solidFill>
                  <a:srgbClr val="FF0000"/>
                </a:solidFill>
                <a:latin typeface="Bitstream Charter" charset="0"/>
              </a:rPr>
              <a:t>Uhr</a:t>
            </a:r>
            <a:r>
              <a:rPr lang="en-GB" sz="3200" u="sng" dirty="0">
                <a:solidFill>
                  <a:srgbClr val="800000"/>
                </a:solidFill>
                <a:latin typeface="Bitstream Charter" charset="0"/>
              </a:rPr>
              <a:t/>
            </a:r>
            <a:br>
              <a:rPr lang="en-GB" sz="3200" u="sng" dirty="0">
                <a:solidFill>
                  <a:srgbClr val="800000"/>
                </a:solidFill>
                <a:latin typeface="Bitstream Charter" charset="0"/>
              </a:rPr>
            </a:br>
            <a:r>
              <a:rPr lang="en-GB" sz="3200" dirty="0" err="1">
                <a:latin typeface="Bitstream Charter" charset="0"/>
              </a:rPr>
              <a:t>fsi</a:t>
            </a:r>
            <a:r>
              <a:rPr lang="en-GB" sz="3200" dirty="0">
                <a:latin typeface="Bitstream Charter" charset="0"/>
              </a:rPr>
              <a:t>-Zimmer Sand</a:t>
            </a:r>
          </a:p>
        </p:txBody>
      </p:sp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6945313" y="5727700"/>
            <a:ext cx="26479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Fachschaftssitzung</a:t>
            </a:r>
            <a:br>
              <a:rPr lang="en-GB" sz="1600">
                <a:solidFill>
                  <a:srgbClr val="FFFFFF"/>
                </a:solidFill>
                <a:latin typeface="Courier New" charset="0"/>
              </a:rPr>
            </a:br>
            <a:r>
              <a:rPr lang="en-GB" sz="1600">
                <a:solidFill>
                  <a:srgbClr val="FFFFFF"/>
                </a:solidFill>
                <a:latin typeface="Courier New" charset="0"/>
              </a:rPr>
              <a:t>auf dem Sand 2003</a:t>
            </a: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6945313" y="5727700"/>
            <a:ext cx="264795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63513" algn="l"/>
                <a:tab pos="612775" algn="l"/>
                <a:tab pos="1062038" algn="l"/>
                <a:tab pos="1511300" algn="l"/>
                <a:tab pos="1960563" algn="l"/>
                <a:tab pos="2409825" algn="l"/>
                <a:tab pos="2859088" algn="l"/>
                <a:tab pos="3308350" algn="l"/>
                <a:tab pos="3757613" algn="l"/>
                <a:tab pos="4206875" algn="l"/>
                <a:tab pos="4656138" algn="l"/>
                <a:tab pos="5105400" algn="l"/>
                <a:tab pos="5554663" algn="l"/>
                <a:tab pos="6003925" algn="l"/>
                <a:tab pos="6453188" algn="l"/>
                <a:tab pos="6902450" algn="l"/>
                <a:tab pos="7351713" algn="l"/>
                <a:tab pos="7800975" algn="l"/>
                <a:tab pos="8250238" algn="l"/>
                <a:tab pos="86995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latin typeface="Courier New" charset="0"/>
              </a:rPr>
              <a:t>Fachschaftssitzung</a:t>
            </a:r>
            <a:br>
              <a:rPr lang="en-GB" sz="1600">
                <a:latin typeface="Courier New" charset="0"/>
              </a:rPr>
            </a:br>
            <a:r>
              <a:rPr lang="en-GB" sz="1600">
                <a:latin typeface="Courier New" charset="0"/>
              </a:rPr>
              <a:t>auf dem Sand 2010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title" idx="1"/>
          </p:nvPr>
        </p:nvSpPr>
        <p:spPr>
          <a:xfrm>
            <a:off x="174625" y="-279400"/>
            <a:ext cx="4684713" cy="1082675"/>
          </a:xfrm>
          <a:ln/>
        </p:spPr>
        <p:txBody>
          <a:bodyPr tIns="38808" anchor="ctr"/>
          <a:lstStyle/>
          <a:p>
            <a:pPr marL="0" indent="0" algn="ctr">
              <a:lnSpc>
                <a:spcPct val="93000"/>
              </a:lnSpc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dirty="0" err="1" smtClean="0">
                <a:latin typeface="Bitstream Charter" charset="0"/>
              </a:rPr>
              <a:t>Wie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geht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fsi</a:t>
            </a:r>
            <a:r>
              <a:rPr lang="en-GB" dirty="0" smtClean="0">
                <a:latin typeface="Bitstream Charter" charset="0"/>
              </a:rPr>
              <a:t>?</a:t>
            </a:r>
            <a:endParaRPr lang="en-GB" dirty="0">
              <a:latin typeface="Bitstream Charter" charset="0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131" y="-273"/>
            <a:ext cx="4859338" cy="648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2519363" y="2279650"/>
            <a:ext cx="467995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4352" rIns="0" bIns="0" anchor="ctr"/>
          <a:lstStyle>
            <a:lvl1pPr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ctr">
              <a:lnSpc>
                <a:spcPct val="93000"/>
              </a:lnSpc>
            </a:pPr>
            <a:r>
              <a:rPr lang="en-GB" sz="3200">
                <a:latin typeface="Bitstream Charter" charset="0"/>
              </a:rPr>
              <a:t>Wir sind schon einige kreative Köpfe, aber wir suchen noch mehr!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695325"/>
            <a:ext cx="7199313" cy="5091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4818" name="Text Box 2"/>
          <p:cNvSpPr txBox="1">
            <a:spLocks noChangeArrowheads="1"/>
          </p:cNvSpPr>
          <p:nvPr/>
        </p:nvSpPr>
        <p:spPr bwMode="auto">
          <a:xfrm>
            <a:off x="2330450" y="0"/>
            <a:ext cx="7319963" cy="544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>
                <a:latin typeface="Bitstream Charter" charset="0"/>
              </a:rPr>
              <a:t>Sommerfest der Fachschaft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3"/>
          <a:stretch>
            <a:fillRect/>
          </a:stretch>
        </p:blipFill>
        <p:spPr bwMode="auto">
          <a:xfrm>
            <a:off x="1260475" y="806450"/>
            <a:ext cx="7199313" cy="486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165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5842" name="Text Box 2"/>
          <p:cNvSpPr txBox="1">
            <a:spLocks noChangeArrowheads="1"/>
          </p:cNvSpPr>
          <p:nvPr/>
        </p:nvSpPr>
        <p:spPr bwMode="auto">
          <a:xfrm>
            <a:off x="714375" y="582613"/>
            <a:ext cx="8299450" cy="525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8384" rIns="0" bIns="0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ctr">
              <a:lnSpc>
                <a:spcPct val="93000"/>
              </a:lnSpc>
            </a:pPr>
            <a:endParaRPr lang="de-DE" sz="3200"/>
          </a:p>
          <a:p>
            <a:pPr algn="ctr"/>
            <a:endParaRPr lang="de-DE" sz="3200"/>
          </a:p>
        </p:txBody>
      </p:sp>
      <p:sp>
        <p:nvSpPr>
          <p:cNvPr id="35843" name="Text Box 3"/>
          <p:cNvSpPr txBox="1">
            <a:spLocks noChangeArrowheads="1"/>
          </p:cNvSpPr>
          <p:nvPr/>
        </p:nvSpPr>
        <p:spPr bwMode="auto">
          <a:xfrm>
            <a:off x="2330450" y="0"/>
            <a:ext cx="7319963" cy="544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>
                <a:latin typeface="Bitstream Charter" charset="0"/>
              </a:rPr>
              <a:t>Sommerfest der Fachschaft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ext Box 1"/>
          <p:cNvSpPr txBox="1">
            <a:spLocks noChangeArrowheads="1"/>
          </p:cNvSpPr>
          <p:nvPr/>
        </p:nvSpPr>
        <p:spPr bwMode="auto">
          <a:xfrm>
            <a:off x="714375" y="582613"/>
            <a:ext cx="8299450" cy="525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8384" rIns="0" bIns="0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ctr">
              <a:lnSpc>
                <a:spcPct val="93000"/>
              </a:lnSpc>
            </a:pPr>
            <a:endParaRPr lang="de-DE" sz="3200"/>
          </a:p>
          <a:p>
            <a:pPr algn="ctr"/>
            <a:endParaRPr lang="de-DE" sz="320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475" y="700088"/>
            <a:ext cx="7199313" cy="50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6867" name="Text Box 3"/>
          <p:cNvSpPr txBox="1">
            <a:spLocks noChangeArrowheads="1"/>
          </p:cNvSpPr>
          <p:nvPr/>
        </p:nvSpPr>
        <p:spPr bwMode="auto">
          <a:xfrm>
            <a:off x="2330450" y="0"/>
            <a:ext cx="7319963" cy="544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>
                <a:latin typeface="Bitstream Charter" charset="0"/>
              </a:rPr>
              <a:t>Sommerfest der Fachschaft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75" y="1392460"/>
            <a:ext cx="8297863" cy="4079875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Der </a:t>
            </a:r>
            <a:r>
              <a:rPr lang="en-US" dirty="0" err="1" smtClean="0">
                <a:latin typeface="Arial"/>
                <a:cs typeface="Arial"/>
              </a:rPr>
              <a:t>Verlauf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eures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Studiums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ist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bestimmt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durch</a:t>
            </a:r>
            <a:r>
              <a:rPr lang="en-US" dirty="0" smtClean="0">
                <a:latin typeface="Arial"/>
                <a:cs typeface="Arial"/>
              </a:rPr>
              <a:t>: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Modulhandbuch</a:t>
            </a:r>
            <a:endParaRPr lang="en-US" dirty="0" smtClean="0">
              <a:latin typeface="Arial"/>
              <a:cs typeface="Arial"/>
            </a:endParaRP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Prüfungsordnung</a:t>
            </a:r>
            <a:endParaRPr lang="en-US" dirty="0" smtClean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Wenn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etwas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schief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läuft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müsst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ihr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zum</a:t>
            </a:r>
            <a:r>
              <a:rPr lang="en-US" dirty="0" smtClean="0">
                <a:latin typeface="Arial"/>
                <a:cs typeface="Arial"/>
              </a:rPr>
              <a:t>: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Prüfungsamt</a:t>
            </a:r>
            <a:endParaRPr lang="en-US" dirty="0" smtClean="0">
              <a:latin typeface="Arial"/>
              <a:cs typeface="Arial"/>
            </a:endParaRP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Prüfungsauschuss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 idx="1"/>
          </p:nvPr>
        </p:nvSpPr>
        <p:spPr>
          <a:xfrm>
            <a:off x="1331739" y="71735"/>
            <a:ext cx="8301037" cy="430212"/>
          </a:xfrm>
          <a:ln/>
        </p:spPr>
        <p:txBody>
          <a:bodyPr tIns="38808" anchor="ctr"/>
          <a:lstStyle/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dirty="0" err="1" smtClean="0">
                <a:latin typeface="Bitstream Charter" charset="0"/>
              </a:rPr>
              <a:t>Warum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fsi</a:t>
            </a:r>
            <a:r>
              <a:rPr lang="en-GB" dirty="0" smtClean="0">
                <a:latin typeface="Bitstream Charter" charset="0"/>
              </a:rPr>
              <a:t>?</a:t>
            </a:r>
            <a:endParaRPr lang="en-GB" dirty="0">
              <a:latin typeface="Bitstream Char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613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91" y="647799"/>
            <a:ext cx="3888432" cy="5508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775" y="592138"/>
            <a:ext cx="3600450" cy="556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113" y="617538"/>
            <a:ext cx="7410450" cy="524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b61475c1bb145aa7bae1bb7245fe3ae.media.800x600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1" y="575791"/>
            <a:ext cx="5088202" cy="3816152"/>
          </a:xfrm>
          <a:prstGeom prst="rect">
            <a:avLst/>
          </a:prstGeom>
        </p:spPr>
      </p:pic>
      <p:pic>
        <p:nvPicPr>
          <p:cNvPr id="4" name="Picture 3" descr="d80eac796b5c887fd34f1b38b86be232.media.800x600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91" y="2574013"/>
            <a:ext cx="5004147" cy="3753110"/>
          </a:xfrm>
          <a:prstGeom prst="rect">
            <a:avLst/>
          </a:prstGeom>
        </p:spPr>
      </p:pic>
      <p:sp>
        <p:nvSpPr>
          <p:cNvPr id="30724" name="Rectangle 4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  <p:sp>
        <p:nvSpPr>
          <p:cNvPr id="30723" name="Text Box 3"/>
          <p:cNvSpPr txBox="1">
            <a:spLocks noChangeArrowheads="1"/>
          </p:cNvSpPr>
          <p:nvPr/>
        </p:nvSpPr>
        <p:spPr bwMode="auto">
          <a:xfrm>
            <a:off x="739775" y="4640263"/>
            <a:ext cx="5559425" cy="1300162"/>
          </a:xfrm>
          <a:prstGeom prst="rect">
            <a:avLst/>
          </a:prstGeom>
          <a:solidFill>
            <a:srgbClr val="C0C0C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dirty="0" smtClean="0">
                <a:latin typeface="Bitstream Charter" charset="0"/>
              </a:rPr>
              <a:t>… </a:t>
            </a:r>
            <a:r>
              <a:rPr lang="en-GB" dirty="0" err="1" smtClean="0">
                <a:latin typeface="Bitstream Charter" charset="0"/>
              </a:rPr>
              <a:t>mit</a:t>
            </a:r>
            <a:r>
              <a:rPr lang="en-GB" dirty="0" smtClean="0">
                <a:latin typeface="Bitstream Charter" charset="0"/>
              </a:rPr>
              <a:t> Volleyball: </a:t>
            </a:r>
            <a:r>
              <a:rPr lang="en-GB" dirty="0" err="1" smtClean="0">
                <a:latin typeface="Bitstream Charter" charset="0"/>
              </a:rPr>
              <a:t>Professoren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gegen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 smtClean="0">
                <a:latin typeface="Bitstream Charter" charset="0"/>
              </a:rPr>
              <a:t>Studenten</a:t>
            </a:r>
            <a:endParaRPr lang="en-GB" dirty="0">
              <a:latin typeface="Bitstream Charter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4fcbc36cb68a893ec40253cac9675cc.media.800x600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715" y="647799"/>
            <a:ext cx="7488832" cy="5616624"/>
          </a:xfrm>
          <a:prstGeom prst="rect">
            <a:avLst/>
          </a:prstGeom>
        </p:spPr>
      </p:pic>
      <p:sp>
        <p:nvSpPr>
          <p:cNvPr id="30724" name="Rectangle 4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  <p:sp>
        <p:nvSpPr>
          <p:cNvPr id="30723" name="Text Box 3"/>
          <p:cNvSpPr txBox="1">
            <a:spLocks noChangeArrowheads="1"/>
          </p:cNvSpPr>
          <p:nvPr/>
        </p:nvSpPr>
        <p:spPr bwMode="auto">
          <a:xfrm>
            <a:off x="395635" y="4676229"/>
            <a:ext cx="5559425" cy="1300162"/>
          </a:xfrm>
          <a:prstGeom prst="rect">
            <a:avLst/>
          </a:prstGeom>
          <a:solidFill>
            <a:srgbClr val="C0C0C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dirty="0" smtClean="0">
                <a:latin typeface="Bitstream Charter" charset="0"/>
              </a:rPr>
              <a:t>… </a:t>
            </a:r>
            <a:r>
              <a:rPr lang="en-GB" dirty="0" err="1" smtClean="0">
                <a:latin typeface="Bitstream Charter" charset="0"/>
              </a:rPr>
              <a:t>mit</a:t>
            </a:r>
            <a:r>
              <a:rPr lang="en-GB" dirty="0" smtClean="0">
                <a:latin typeface="Bitstream Charter" charset="0"/>
              </a:rPr>
              <a:t> Live-</a:t>
            </a:r>
            <a:r>
              <a:rPr lang="en-GB" dirty="0" err="1" smtClean="0">
                <a:latin typeface="Bitstream Charter" charset="0"/>
              </a:rPr>
              <a:t>Musik</a:t>
            </a:r>
            <a:r>
              <a:rPr lang="en-GB" dirty="0" smtClean="0">
                <a:latin typeface="Bitstream Charter" charset="0"/>
              </a:rPr>
              <a:t>, </a:t>
            </a:r>
            <a:r>
              <a:rPr lang="en-GB" dirty="0" err="1" smtClean="0">
                <a:latin typeface="Bitstream Charter" charset="0"/>
              </a:rPr>
              <a:t>z.B</a:t>
            </a:r>
            <a:r>
              <a:rPr lang="en-GB" dirty="0" smtClean="0">
                <a:latin typeface="Bitstream Charter" charset="0"/>
              </a:rPr>
              <a:t>. der Frank Band</a:t>
            </a:r>
            <a:endParaRPr lang="en-GB" dirty="0">
              <a:latin typeface="Bitstream Char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5762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4"/>
          <p:cNvSpPr>
            <a:spLocks noGrp="1" noChangeArrowheads="1"/>
          </p:cNvSpPr>
          <p:nvPr>
            <p:ph type="title"/>
          </p:nvPr>
        </p:nvSpPr>
        <p:spPr>
          <a:xfrm>
            <a:off x="2330450" y="0"/>
            <a:ext cx="7319963" cy="5445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Sommerfest der Fachschaft</a:t>
            </a:r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3" t="26648" r="14945" b="16492"/>
          <a:stretch/>
        </p:blipFill>
        <p:spPr bwMode="auto">
          <a:xfrm>
            <a:off x="5724227" y="647799"/>
            <a:ext cx="3470963" cy="2306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" name="Picture 4" descr="d95d015f88c808bd398493ac685fb142.media.800x600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3" y="575791"/>
            <a:ext cx="5184213" cy="3888160"/>
          </a:xfrm>
          <a:prstGeom prst="rect">
            <a:avLst/>
          </a:prstGeom>
        </p:spPr>
      </p:pic>
      <p:pic>
        <p:nvPicPr>
          <p:cNvPr id="7" name="Picture 6" descr="4be06283c5d26a80a15bff4c7f0e0745.media.800x600.jpe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5" t="26432" r="24975" b="15857"/>
          <a:stretch/>
        </p:blipFill>
        <p:spPr>
          <a:xfrm>
            <a:off x="4572099" y="2952055"/>
            <a:ext cx="4946662" cy="3372908"/>
          </a:xfrm>
          <a:prstGeom prst="rect">
            <a:avLst/>
          </a:prstGeom>
        </p:spPr>
      </p:pic>
      <p:sp>
        <p:nvSpPr>
          <p:cNvPr id="30723" name="Text Box 3"/>
          <p:cNvSpPr txBox="1">
            <a:spLocks noChangeArrowheads="1"/>
          </p:cNvSpPr>
          <p:nvPr/>
        </p:nvSpPr>
        <p:spPr bwMode="auto">
          <a:xfrm>
            <a:off x="107603" y="4608239"/>
            <a:ext cx="4032447" cy="1300162"/>
          </a:xfrm>
          <a:prstGeom prst="rect">
            <a:avLst/>
          </a:prstGeom>
          <a:solidFill>
            <a:srgbClr val="C0C0C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01625" algn="l"/>
                <a:tab pos="750888" algn="l"/>
                <a:tab pos="1200150" algn="l"/>
                <a:tab pos="1649413" algn="l"/>
                <a:tab pos="2098675" algn="l"/>
                <a:tab pos="2547938" algn="l"/>
                <a:tab pos="2997200" algn="l"/>
                <a:tab pos="3446463" algn="l"/>
                <a:tab pos="3895725" algn="l"/>
                <a:tab pos="4344988" algn="l"/>
                <a:tab pos="4794250" algn="l"/>
                <a:tab pos="5243513" algn="l"/>
                <a:tab pos="5692775" algn="l"/>
                <a:tab pos="6142038" algn="l"/>
                <a:tab pos="6591300" algn="l"/>
                <a:tab pos="7040563" algn="l"/>
                <a:tab pos="7489825" algn="l"/>
                <a:tab pos="7939088" algn="l"/>
                <a:tab pos="8388350" algn="l"/>
                <a:tab pos="88376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dirty="0" smtClean="0">
                <a:latin typeface="Bitstream Charter" charset="0"/>
              </a:rPr>
              <a:t>… </a:t>
            </a:r>
            <a:r>
              <a:rPr lang="en-GB" dirty="0" err="1" smtClean="0">
                <a:latin typeface="Bitstream Charter" charset="0"/>
              </a:rPr>
              <a:t>mit</a:t>
            </a:r>
            <a:r>
              <a:rPr lang="en-GB" dirty="0" smtClean="0">
                <a:latin typeface="Bitstream Charter" charset="0"/>
              </a:rPr>
              <a:t> Bier und Cocktails</a:t>
            </a:r>
            <a:endParaRPr lang="en-GB" dirty="0">
              <a:latin typeface="Bitstream Char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5947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"/>
          <p:cNvSpPr>
            <a:spLocks noGrp="1" noChangeArrowheads="1"/>
          </p:cNvSpPr>
          <p:nvPr>
            <p:ph type="title"/>
          </p:nvPr>
        </p:nvSpPr>
        <p:spPr>
          <a:xfrm>
            <a:off x="1322388" y="74613"/>
            <a:ext cx="8301037" cy="430212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Partys und Feste</a:t>
            </a:r>
          </a:p>
        </p:txBody>
      </p:sp>
      <p:sp>
        <p:nvSpPr>
          <p:cNvPr id="40964" name="Text Box 4"/>
          <p:cNvSpPr txBox="1">
            <a:spLocks noChangeArrowheads="1"/>
          </p:cNvSpPr>
          <p:nvPr/>
        </p:nvSpPr>
        <p:spPr bwMode="auto">
          <a:xfrm>
            <a:off x="467643" y="4536231"/>
            <a:ext cx="4038600" cy="152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435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  <a:spcAft>
                <a:spcPts val="1425"/>
              </a:spcAft>
            </a:pPr>
            <a:r>
              <a:rPr lang="en-GB" sz="3200" dirty="0" smtClean="0">
                <a:latin typeface="Bitstream Charter" charset="0"/>
              </a:rPr>
              <a:t>Am 8.11. </a:t>
            </a:r>
            <a:r>
              <a:rPr lang="en-GB" sz="3200" dirty="0" err="1" smtClean="0">
                <a:latin typeface="Bitstream Charter" charset="0"/>
              </a:rPr>
              <a:t>steht</a:t>
            </a:r>
            <a:r>
              <a:rPr lang="en-GB" sz="3200" dirty="0" smtClean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wieder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ein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Clubhausfest</a:t>
            </a:r>
            <a:r>
              <a:rPr lang="en-GB" sz="3200" dirty="0">
                <a:latin typeface="Bitstream Charter" charset="0"/>
              </a:rPr>
              <a:t> an.</a:t>
            </a:r>
          </a:p>
        </p:txBody>
      </p:sp>
      <p:pic>
        <p:nvPicPr>
          <p:cNvPr id="4096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35" y="791815"/>
            <a:ext cx="5187950" cy="3319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096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585" y="3060848"/>
            <a:ext cx="4464050" cy="320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611" y="647799"/>
            <a:ext cx="6120680" cy="45913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322388" y="74613"/>
            <a:ext cx="8301037" cy="430212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 dirty="0" err="1" smtClean="0">
                <a:latin typeface="Bitstream Charter" charset="0"/>
              </a:rPr>
              <a:t>Stocherkahnfahrt,Grillen,etc</a:t>
            </a:r>
            <a:r>
              <a:rPr lang="en-GB" sz="2800" dirty="0" smtClean="0">
                <a:latin typeface="Bitstream Charter" charset="0"/>
              </a:rPr>
              <a:t>….  </a:t>
            </a:r>
            <a:endParaRPr lang="en-GB" sz="2800" dirty="0">
              <a:latin typeface="Bitstream Charter" charset="0"/>
            </a:endParaRPr>
          </a:p>
        </p:txBody>
      </p:sp>
      <p:sp>
        <p:nvSpPr>
          <p:cNvPr id="41987" name="Text Box 3"/>
          <p:cNvSpPr txBox="1">
            <a:spLocks noChangeArrowheads="1"/>
          </p:cNvSpPr>
          <p:nvPr/>
        </p:nvSpPr>
        <p:spPr bwMode="auto">
          <a:xfrm>
            <a:off x="2432050" y="5565775"/>
            <a:ext cx="346392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Stocherkahnfahrt 2007</a:t>
            </a:r>
            <a:br>
              <a:rPr lang="en-GB" sz="1600">
                <a:solidFill>
                  <a:srgbClr val="FFFFFF"/>
                </a:solidFill>
                <a:latin typeface="Courier New" charset="0"/>
              </a:rPr>
            </a:br>
            <a:r>
              <a:rPr lang="en-GB" sz="1600">
                <a:solidFill>
                  <a:srgbClr val="FFFFFF"/>
                </a:solidFill>
                <a:latin typeface="Courier New" charset="0"/>
              </a:rPr>
              <a:t>mit FS Psychologie</a:t>
            </a:r>
          </a:p>
        </p:txBody>
      </p:sp>
      <p:pic>
        <p:nvPicPr>
          <p:cNvPr id="4198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2" t="12375" r="20624" b="25374"/>
          <a:stretch/>
        </p:blipFill>
        <p:spPr bwMode="auto">
          <a:xfrm>
            <a:off x="5292179" y="3588931"/>
            <a:ext cx="4310721" cy="274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25374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19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8" b="5075"/>
          <a:stretch>
            <a:fillRect/>
          </a:stretch>
        </p:blipFill>
        <p:spPr bwMode="auto">
          <a:xfrm>
            <a:off x="7092379" y="647799"/>
            <a:ext cx="2520280" cy="3142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10158" b="5075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" name="Picture 1" descr="34fbb9398eafc2d00d841fc955055069.media.800x600.jpe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11" y="3600127"/>
            <a:ext cx="3624403" cy="271830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0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20263" cy="648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788" y="4665663"/>
            <a:ext cx="2260600" cy="1624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3011" name="Rectangle 3"/>
          <p:cNvSpPr>
            <a:spLocks noGrp="1" noChangeArrowheads="1"/>
          </p:cNvSpPr>
          <p:nvPr>
            <p:ph type="title"/>
          </p:nvPr>
        </p:nvSpPr>
        <p:spPr>
          <a:xfrm>
            <a:off x="1322388" y="74613"/>
            <a:ext cx="8301037" cy="430212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Anfänger-Wochenenden</a:t>
            </a:r>
          </a:p>
        </p:txBody>
      </p:sp>
      <p:pic>
        <p:nvPicPr>
          <p:cNvPr id="4301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0" y="4738688"/>
            <a:ext cx="2260600" cy="1589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301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9638" y="4710113"/>
            <a:ext cx="2262187" cy="158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3014" name="Text Box 6"/>
          <p:cNvSpPr txBox="1">
            <a:spLocks noChangeArrowheads="1"/>
          </p:cNvSpPr>
          <p:nvPr/>
        </p:nvSpPr>
        <p:spPr bwMode="auto">
          <a:xfrm>
            <a:off x="6357938" y="5999163"/>
            <a:ext cx="779462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 </a:t>
            </a:r>
            <a:r>
              <a:rPr lang="en-GB" sz="1600">
                <a:latin typeface="Courier New" charset="0"/>
              </a:rPr>
              <a:t>2004</a:t>
            </a:r>
          </a:p>
        </p:txBody>
      </p:sp>
      <p:sp>
        <p:nvSpPr>
          <p:cNvPr id="43015" name="Text Box 7"/>
          <p:cNvSpPr txBox="1">
            <a:spLocks noChangeArrowheads="1"/>
          </p:cNvSpPr>
          <p:nvPr/>
        </p:nvSpPr>
        <p:spPr bwMode="auto">
          <a:xfrm>
            <a:off x="3943350" y="6027738"/>
            <a:ext cx="779463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 2005</a:t>
            </a:r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-247650" y="446088"/>
            <a:ext cx="10279063" cy="1587"/>
          </a:xfrm>
          <a:prstGeom prst="line">
            <a:avLst/>
          </a:prstGeom>
          <a:noFill/>
          <a:ln w="9360">
            <a:solidFill>
              <a:srgbClr val="0066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43017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3419475"/>
            <a:ext cx="2160587" cy="287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3018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501650"/>
            <a:ext cx="2160587" cy="288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3019" name="Text Box 11"/>
          <p:cNvSpPr txBox="1">
            <a:spLocks noChangeArrowheads="1"/>
          </p:cNvSpPr>
          <p:nvPr/>
        </p:nvSpPr>
        <p:spPr bwMode="auto">
          <a:xfrm>
            <a:off x="8697913" y="5999163"/>
            <a:ext cx="779462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 2003</a:t>
            </a:r>
          </a:p>
        </p:txBody>
      </p:sp>
      <p:sp>
        <p:nvSpPr>
          <p:cNvPr id="43020" name="Text Box 12"/>
          <p:cNvSpPr txBox="1">
            <a:spLocks noChangeArrowheads="1"/>
          </p:cNvSpPr>
          <p:nvPr/>
        </p:nvSpPr>
        <p:spPr bwMode="auto">
          <a:xfrm>
            <a:off x="1495425" y="3074988"/>
            <a:ext cx="779463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 2007</a:t>
            </a:r>
          </a:p>
        </p:txBody>
      </p:sp>
      <p:sp>
        <p:nvSpPr>
          <p:cNvPr id="43021" name="Text Box 13"/>
          <p:cNvSpPr txBox="1">
            <a:spLocks noChangeArrowheads="1"/>
          </p:cNvSpPr>
          <p:nvPr/>
        </p:nvSpPr>
        <p:spPr bwMode="auto">
          <a:xfrm>
            <a:off x="1495425" y="6027738"/>
            <a:ext cx="779463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>
                <a:solidFill>
                  <a:srgbClr val="FFFFFF"/>
                </a:solidFill>
                <a:latin typeface="Courier New" charset="0"/>
              </a:rPr>
              <a:t> 2006</a:t>
            </a:r>
          </a:p>
        </p:txBody>
      </p:sp>
      <p:pic>
        <p:nvPicPr>
          <p:cNvPr id="43022" name="Picture 1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463" y="504825"/>
            <a:ext cx="2789237" cy="203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3023" name="Text Box 15"/>
          <p:cNvSpPr txBox="1">
            <a:spLocks noChangeArrowheads="1"/>
          </p:cNvSpPr>
          <p:nvPr/>
        </p:nvSpPr>
        <p:spPr bwMode="auto">
          <a:xfrm>
            <a:off x="4340225" y="2319338"/>
            <a:ext cx="779463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 dirty="0">
                <a:solidFill>
                  <a:srgbClr val="FFFFFF"/>
                </a:solidFill>
                <a:latin typeface="Courier New" charset="0"/>
              </a:rPr>
              <a:t> 2008</a:t>
            </a:r>
          </a:p>
        </p:txBody>
      </p:sp>
      <p:pic>
        <p:nvPicPr>
          <p:cNvPr id="2" name="Picture 1" descr="e9b453703b6ae2632007e64d4fccab41.media.800x600.jpe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9" t="17508" r="11617" b="17295"/>
          <a:stretch/>
        </p:blipFill>
        <p:spPr>
          <a:xfrm>
            <a:off x="7293002" y="503784"/>
            <a:ext cx="2354490" cy="1512168"/>
          </a:xfrm>
          <a:prstGeom prst="rect">
            <a:avLst/>
          </a:prstGeom>
        </p:spPr>
      </p:pic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8820571" y="1727919"/>
            <a:ext cx="779463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600" dirty="0">
                <a:solidFill>
                  <a:srgbClr val="FFFFFF"/>
                </a:solidFill>
                <a:latin typeface="Courier New" charset="0"/>
              </a:rPr>
              <a:t> </a:t>
            </a:r>
            <a:r>
              <a:rPr lang="en-GB" sz="1600" dirty="0" smtClean="0">
                <a:solidFill>
                  <a:srgbClr val="FFFFFF"/>
                </a:solidFill>
                <a:latin typeface="Courier New" charset="0"/>
              </a:rPr>
              <a:t>2009</a:t>
            </a:r>
            <a:endParaRPr lang="en-GB" sz="1600" dirty="0">
              <a:solidFill>
                <a:srgbClr val="FFFFFF"/>
              </a:solidFill>
              <a:latin typeface="Courier New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 noGrp="1" noChangeArrowheads="1"/>
          </p:cNvSpPr>
          <p:nvPr>
            <p:ph type="title"/>
          </p:nvPr>
        </p:nvSpPr>
        <p:spPr>
          <a:xfrm>
            <a:off x="244475" y="593725"/>
            <a:ext cx="9070975" cy="1082675"/>
          </a:xfrm>
          <a:ln/>
        </p:spPr>
        <p:txBody>
          <a:bodyPr tIns="49896"/>
          <a:lstStyle/>
          <a:p>
            <a:pPr algn="l">
              <a:lnSpc>
                <a:spcPct val="93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600" dirty="0" err="1">
                <a:latin typeface="Bitstream Charter" charset="0"/>
              </a:rPr>
              <a:t>Jetzt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könnt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ihr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wieder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tun</a:t>
            </a:r>
            <a:r>
              <a:rPr lang="en-GB" sz="3600" dirty="0">
                <a:latin typeface="Bitstream Charter" charset="0"/>
              </a:rPr>
              <a:t> was </a:t>
            </a:r>
            <a:r>
              <a:rPr lang="en-GB" sz="3600" dirty="0" err="1">
                <a:latin typeface="Bitstream Charter" charset="0"/>
              </a:rPr>
              <a:t>ihr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wollt</a:t>
            </a:r>
            <a:r>
              <a:rPr lang="en-GB" sz="3600" dirty="0">
                <a:latin typeface="Bitstream Charter" charset="0"/>
              </a:rPr>
              <a:t>,</a:t>
            </a:r>
            <a:br>
              <a:rPr lang="en-GB" sz="3600" dirty="0">
                <a:latin typeface="Bitstream Charter" charset="0"/>
              </a:rPr>
            </a:br>
            <a:r>
              <a:rPr lang="en-GB" sz="3600" dirty="0" err="1">
                <a:latin typeface="Bitstream Charter" charset="0"/>
              </a:rPr>
              <a:t>zum</a:t>
            </a:r>
            <a:r>
              <a:rPr lang="en-GB" sz="3600" dirty="0">
                <a:latin typeface="Bitstream Charter" charset="0"/>
              </a:rPr>
              <a:t> </a:t>
            </a:r>
            <a:r>
              <a:rPr lang="en-GB" sz="3600" dirty="0" err="1">
                <a:latin typeface="Bitstream Charter" charset="0"/>
              </a:rPr>
              <a:t>Beispiel</a:t>
            </a:r>
            <a:r>
              <a:rPr lang="en-GB" sz="3600" dirty="0">
                <a:latin typeface="Bitstream Charter" charset="0"/>
              </a:rPr>
              <a:t> dies...</a:t>
            </a: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2160588"/>
            <a:ext cx="5345113" cy="3779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403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813" y="1439863"/>
            <a:ext cx="2617787" cy="391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Grp="1" noChangeArrowheads="1"/>
          </p:cNvSpPr>
          <p:nvPr>
            <p:ph type="title"/>
          </p:nvPr>
        </p:nvSpPr>
        <p:spPr>
          <a:xfrm>
            <a:off x="-203200" y="4865688"/>
            <a:ext cx="4722813" cy="1082675"/>
          </a:xfrm>
          <a:ln/>
        </p:spPr>
        <p:txBody>
          <a:bodyPr tIns="60984"/>
          <a:lstStyle/>
          <a:p>
            <a:pPr>
              <a:lnSpc>
                <a:spcPct val="93000"/>
              </a:lnSpc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>
                <a:latin typeface="Bitstream Charter" charset="0"/>
              </a:rPr>
              <a:t>... oder das ...</a:t>
            </a: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539750"/>
            <a:ext cx="3563938" cy="441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5"/>
          <a:stretch>
            <a:fillRect/>
          </a:stretch>
        </p:blipFill>
        <p:spPr bwMode="auto">
          <a:xfrm>
            <a:off x="4244975" y="2624138"/>
            <a:ext cx="4271963" cy="3586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15025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900113" y="4775200"/>
            <a:ext cx="3295650" cy="26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241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84000"/>
              </a:lnSpc>
            </a:pPr>
            <a:r>
              <a:rPr lang="en-GB" sz="1200">
                <a:solidFill>
                  <a:srgbClr val="FFFFFF"/>
                </a:solidFill>
                <a:latin typeface="Courier New" charset="0"/>
              </a:rPr>
              <a:t>Wasserpistolenmassaker 2009</a:t>
            </a:r>
          </a:p>
        </p:txBody>
      </p:sp>
      <p:pic>
        <p:nvPicPr>
          <p:cNvPr id="4506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6" t="19986" r="30006" b="4996"/>
          <a:stretch>
            <a:fillRect/>
          </a:stretch>
        </p:blipFill>
        <p:spPr bwMode="auto">
          <a:xfrm>
            <a:off x="6840538" y="215900"/>
            <a:ext cx="2522537" cy="3192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5006" t="19986" r="30006" b="499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body"/>
          </p:nvPr>
        </p:nvSpPr>
        <p:spPr>
          <a:xfrm>
            <a:off x="541338" y="981075"/>
            <a:ext cx="8502650" cy="4083050"/>
          </a:xfrm>
          <a:ln/>
        </p:spPr>
        <p:txBody>
          <a:bodyPr tIns="44352" anchor="t"/>
          <a:lstStyle/>
          <a:p>
            <a:pPr marL="342900" indent="-342900" algn="l">
              <a:lnSpc>
                <a:spcPct val="93000"/>
              </a:lnSpc>
              <a:spcAft>
                <a:spcPts val="1425"/>
              </a:spcAft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3200" dirty="0" err="1">
                <a:latin typeface="Bitstream Charter" charset="0"/>
              </a:rPr>
              <a:t>Wir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vertreten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euch</a:t>
            </a:r>
            <a:endParaRPr lang="en-GB" sz="3200" dirty="0">
              <a:latin typeface="Bitstream Charter" charset="0"/>
            </a:endParaRP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im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Fakultätsrat</a:t>
            </a:r>
            <a:r>
              <a:rPr lang="en-GB" sz="2800" dirty="0">
                <a:latin typeface="Bitstream Charter" charset="0"/>
              </a:rPr>
              <a:t> (</a:t>
            </a:r>
            <a:r>
              <a:rPr lang="en-GB" sz="2800" dirty="0" err="1">
                <a:latin typeface="Bitstream Charter" charset="0"/>
              </a:rPr>
              <a:t>FakRat</a:t>
            </a:r>
            <a:r>
              <a:rPr lang="en-GB" sz="2800" dirty="0">
                <a:latin typeface="Bitstream Charter" charset="0"/>
              </a:rPr>
              <a:t>)‏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>
                <a:latin typeface="Bitstream Charter" charset="0"/>
              </a:rPr>
              <a:t>in der </a:t>
            </a:r>
            <a:r>
              <a:rPr lang="en-GB" sz="2800" dirty="0" err="1">
                <a:latin typeface="Bitstream Charter" charset="0"/>
              </a:rPr>
              <a:t>Studienkommission</a:t>
            </a:r>
            <a:r>
              <a:rPr lang="en-GB" sz="2800" dirty="0">
                <a:latin typeface="Bitstream Charter" charset="0"/>
              </a:rPr>
              <a:t> (</a:t>
            </a:r>
            <a:r>
              <a:rPr lang="en-GB" sz="2800" dirty="0" err="1">
                <a:latin typeface="Bitstream Charter" charset="0"/>
              </a:rPr>
              <a:t>StudKomm</a:t>
            </a:r>
            <a:r>
              <a:rPr lang="en-GB" sz="2800" dirty="0">
                <a:latin typeface="Bitstream Charter" charset="0"/>
              </a:rPr>
              <a:t>)‏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 err="1">
                <a:latin typeface="Bitstream Charter" charset="0"/>
              </a:rPr>
              <a:t>im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Prüfungsausschuss</a:t>
            </a:r>
            <a:r>
              <a:rPr lang="en-GB" sz="2800" dirty="0">
                <a:latin typeface="Bitstream Charter" charset="0"/>
              </a:rPr>
              <a:t> 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>
                <a:latin typeface="Bitstream Charter" charset="0"/>
              </a:rPr>
              <a:t>in der FSVV</a:t>
            </a:r>
          </a:p>
          <a:p>
            <a:pPr marL="862013" lvl="1" algn="l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GB" sz="2800" dirty="0">
                <a:latin typeface="Bitstream Charter" charset="0"/>
              </a:rPr>
              <a:t>... und </a:t>
            </a:r>
            <a:r>
              <a:rPr lang="en-GB" sz="2800" dirty="0" err="1">
                <a:latin typeface="Bitstream Charter" charset="0"/>
              </a:rPr>
              <a:t>vielen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anderen</a:t>
            </a:r>
            <a:r>
              <a:rPr lang="en-GB" sz="2800" dirty="0">
                <a:latin typeface="Bitstream Charter" charset="0"/>
              </a:rPr>
              <a:t> </a:t>
            </a:r>
            <a:r>
              <a:rPr lang="en-GB" sz="2800" dirty="0" err="1">
                <a:latin typeface="Bitstream Charter" charset="0"/>
              </a:rPr>
              <a:t>Kommissionen</a:t>
            </a:r>
            <a:r>
              <a:rPr lang="en-GB" sz="2800" dirty="0">
                <a:latin typeface="Bitstream Charter" charset="0"/>
              </a:rPr>
              <a:t> und </a:t>
            </a:r>
            <a:r>
              <a:rPr lang="en-GB" sz="2800" dirty="0" err="1">
                <a:latin typeface="Bitstream Charter" charset="0"/>
              </a:rPr>
              <a:t>Gremien</a:t>
            </a:r>
            <a:endParaRPr lang="en-GB" sz="2800" dirty="0">
              <a:latin typeface="Bitstream Charter" charset="0"/>
            </a:endParaRP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title" idx="1"/>
          </p:nvPr>
        </p:nvSpPr>
        <p:spPr>
          <a:xfrm>
            <a:off x="1322388" y="74613"/>
            <a:ext cx="8301037" cy="430212"/>
          </a:xfrm>
          <a:ln/>
        </p:spPr>
        <p:txBody>
          <a:bodyPr tIns="38808" anchor="ctr"/>
          <a:lstStyle/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dirty="0" err="1">
                <a:latin typeface="Bitstream Charter" charset="0"/>
              </a:rPr>
              <a:t>unsere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offiziellen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Aufgaben</a:t>
            </a:r>
            <a:r>
              <a:rPr lang="en-GB" dirty="0">
                <a:latin typeface="Bitstream Charter" charset="0"/>
              </a:rPr>
              <a:t> - “</a:t>
            </a:r>
            <a:r>
              <a:rPr lang="en-GB" dirty="0" err="1">
                <a:latin typeface="Bitstream Charter" charset="0"/>
              </a:rPr>
              <a:t>Gremienarbeit</a:t>
            </a:r>
            <a:r>
              <a:rPr lang="en-GB" dirty="0">
                <a:latin typeface="Bitstream Charter" charset="0"/>
              </a:rPr>
              <a:t>”</a:t>
            </a: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261938" y="4722813"/>
            <a:ext cx="8715375" cy="161131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00063" algn="l"/>
                <a:tab pos="949325" algn="l"/>
                <a:tab pos="1398588" algn="l"/>
                <a:tab pos="1847850" algn="l"/>
                <a:tab pos="2297113" algn="l"/>
                <a:tab pos="2746375" algn="l"/>
                <a:tab pos="3195638" algn="l"/>
                <a:tab pos="3644900" algn="l"/>
                <a:tab pos="4094163" algn="l"/>
                <a:tab pos="4543425" algn="l"/>
                <a:tab pos="4992688" algn="l"/>
                <a:tab pos="5441950" algn="l"/>
                <a:tab pos="5891213" algn="l"/>
                <a:tab pos="6340475" algn="l"/>
                <a:tab pos="6789738" algn="l"/>
                <a:tab pos="7239000" algn="l"/>
                <a:tab pos="7688263" algn="l"/>
                <a:tab pos="8137525" algn="l"/>
                <a:tab pos="8586788" algn="l"/>
                <a:tab pos="903605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  <a:spcAft>
                <a:spcPts val="1425"/>
              </a:spcAft>
            </a:pPr>
            <a:r>
              <a:rPr lang="en-GB" dirty="0" err="1">
                <a:latin typeface="Bitstream Charter" charset="0"/>
              </a:rPr>
              <a:t>Durch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unseren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guten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Draht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zu</a:t>
            </a:r>
            <a:r>
              <a:rPr lang="en-GB" dirty="0">
                <a:latin typeface="Bitstream Charter" charset="0"/>
              </a:rPr>
              <a:t> den </a:t>
            </a:r>
            <a:r>
              <a:rPr lang="en-GB" dirty="0" err="1">
                <a:latin typeface="Bitstream Charter" charset="0"/>
              </a:rPr>
              <a:t>Professoren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können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wir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häufig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Probleme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aufzeigen</a:t>
            </a:r>
            <a:r>
              <a:rPr lang="en-GB" dirty="0">
                <a:latin typeface="Bitstream Charter" charset="0"/>
              </a:rPr>
              <a:t> und </a:t>
            </a:r>
            <a:r>
              <a:rPr lang="en-GB" dirty="0" err="1">
                <a:latin typeface="Bitstream Charter" charset="0"/>
              </a:rPr>
              <a:t>ggf</a:t>
            </a:r>
            <a:r>
              <a:rPr lang="en-GB" dirty="0">
                <a:latin typeface="Bitstream Charter" charset="0"/>
              </a:rPr>
              <a:t>. </a:t>
            </a:r>
            <a:r>
              <a:rPr lang="en-GB" dirty="0" err="1">
                <a:latin typeface="Bitstream Charter" charset="0"/>
              </a:rPr>
              <a:t>vermitteln</a:t>
            </a:r>
            <a:r>
              <a:rPr lang="en-GB" dirty="0">
                <a:latin typeface="Bitstream Charter" charset="0"/>
              </a:rP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e2110246d89d314e1552daa124ccd1.media.800x533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50"/>
            <a:ext cx="9720263" cy="647612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463" y="0"/>
            <a:ext cx="4859337" cy="6480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-127000"/>
            <a:ext cx="6784975" cy="6618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 noGrp="1" noChangeArrowheads="1"/>
          </p:cNvSpPr>
          <p:nvPr>
            <p:ph type="subTitle"/>
          </p:nvPr>
        </p:nvSpPr>
        <p:spPr>
          <a:xfrm>
            <a:off x="625475" y="307975"/>
            <a:ext cx="8115300" cy="1173163"/>
          </a:xfrm>
          <a:ln/>
        </p:spPr>
        <p:txBody>
          <a:bodyPr tIns="44352"/>
          <a:lstStyle/>
          <a:p>
            <a:pPr>
              <a:lnSpc>
                <a:spcPct val="93000"/>
              </a:lnSpc>
              <a:tabLst>
                <a:tab pos="431800" algn="l"/>
                <a:tab pos="879475" algn="l"/>
                <a:tab pos="1328738" algn="l"/>
                <a:tab pos="1778000" algn="l"/>
                <a:tab pos="2227263" algn="l"/>
                <a:tab pos="2676525" algn="l"/>
                <a:tab pos="3125788" algn="l"/>
                <a:tab pos="3575050" algn="l"/>
                <a:tab pos="4024313" algn="l"/>
                <a:tab pos="4473575" algn="l"/>
                <a:tab pos="4922838" algn="l"/>
                <a:tab pos="5372100" algn="l"/>
                <a:tab pos="5821363" algn="l"/>
                <a:tab pos="6270625" algn="l"/>
                <a:tab pos="6719888" algn="l"/>
                <a:tab pos="7169150" algn="l"/>
                <a:tab pos="7618413" algn="l"/>
                <a:tab pos="8067675" algn="l"/>
                <a:tab pos="8516938" algn="l"/>
                <a:tab pos="8966200" algn="l"/>
                <a:tab pos="9415463" algn="l"/>
              </a:tabLst>
            </a:pPr>
            <a:r>
              <a:rPr lang="en-GB" sz="3200">
                <a:latin typeface="Bitstream Charter" charset="0"/>
              </a:rPr>
              <a:t> oder was auch immer ;-)‏</a:t>
            </a:r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325" y="1260475"/>
            <a:ext cx="6427788" cy="4821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67" y="935831"/>
            <a:ext cx="8297863" cy="1079500"/>
          </a:xfrm>
        </p:spPr>
        <p:txBody>
          <a:bodyPr/>
          <a:lstStyle/>
          <a:p>
            <a:r>
              <a:rPr lang="en-US" sz="3600" dirty="0" smtClean="0"/>
              <a:t>Das wars </a:t>
            </a:r>
            <a:r>
              <a:rPr lang="en-US" sz="3600" dirty="0" err="1" smtClean="0"/>
              <a:t>auch</a:t>
            </a:r>
            <a:r>
              <a:rPr lang="en-US" sz="3600" dirty="0" smtClean="0"/>
              <a:t> </a:t>
            </a:r>
            <a:r>
              <a:rPr lang="en-US" sz="3600" dirty="0" err="1" smtClean="0"/>
              <a:t>schon</a:t>
            </a:r>
            <a:r>
              <a:rPr lang="en-US" sz="3600" dirty="0" smtClean="0"/>
              <a:t> </a:t>
            </a:r>
            <a:r>
              <a:rPr lang="en-US" sz="3600" dirty="0" smtClean="0">
                <a:sym typeface="Wingdings"/>
              </a:rPr>
              <a:t>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333774" y="2808039"/>
            <a:ext cx="936104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Wir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hoffen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euch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bald mal in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unserer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Sitzung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begr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üßen</a:t>
            </a:r>
            <a:r>
              <a:rPr lang="en-US" sz="2400" dirty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zu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r>
              <a:rPr lang="en-US" sz="2400" dirty="0" err="1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dürfen</a:t>
            </a:r>
            <a:r>
              <a:rPr lang="en-US" sz="2400" dirty="0" smtClean="0">
                <a:ln>
                  <a:solidFill>
                    <a:srgbClr val="000000"/>
                  </a:solidFill>
                </a:ln>
                <a:solidFill>
                  <a:srgbClr val="000000"/>
                </a:solidFill>
                <a:latin typeface="+mj-lt"/>
              </a:rPr>
              <a:t> </a:t>
            </a:r>
            <a:endParaRPr lang="en-US" sz="2400" dirty="0">
              <a:ln>
                <a:solidFill>
                  <a:srgbClr val="000000"/>
                </a:solidFill>
              </a:ln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466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14375" y="1223863"/>
            <a:ext cx="8297863" cy="4657825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Wichtigestes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Gremium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für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Studenten</a:t>
            </a:r>
            <a:endParaRPr lang="en-US" dirty="0" smtClean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Gestaltet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Modulhandbuch</a:t>
            </a:r>
            <a:endParaRPr lang="en-US" dirty="0" smtClean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Zwei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Komissionen</a:t>
            </a:r>
            <a:r>
              <a:rPr lang="en-US" dirty="0" smtClean="0">
                <a:latin typeface="Arial"/>
                <a:cs typeface="Arial"/>
              </a:rPr>
              <a:t>: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Informatik</a:t>
            </a:r>
            <a:r>
              <a:rPr lang="en-US" dirty="0" smtClean="0">
                <a:latin typeface="Arial"/>
                <a:cs typeface="Arial"/>
              </a:rPr>
              <a:t>, </a:t>
            </a:r>
            <a:r>
              <a:rPr lang="en-US" dirty="0" err="1" smtClean="0">
                <a:latin typeface="Arial"/>
                <a:cs typeface="Arial"/>
              </a:rPr>
              <a:t>Bioinformatik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smtClean="0">
                <a:latin typeface="Arial"/>
                <a:cs typeface="Arial"/>
              </a:rPr>
              <a:t>und </a:t>
            </a:r>
            <a:r>
              <a:rPr lang="en-US" dirty="0" err="1" smtClean="0">
                <a:latin typeface="Arial"/>
                <a:cs typeface="Arial"/>
              </a:rPr>
              <a:t>Medieninformatik</a:t>
            </a:r>
            <a:endParaRPr lang="en-US" dirty="0" smtClean="0">
              <a:latin typeface="Arial"/>
              <a:cs typeface="Arial"/>
            </a:endParaRPr>
          </a:p>
          <a:p>
            <a:pPr marL="857250" lvl="1" indent="-457200">
              <a:buFont typeface="Arial"/>
              <a:buChar char="•"/>
            </a:pPr>
            <a:r>
              <a:rPr lang="en-US" dirty="0" err="1" smtClean="0">
                <a:latin typeface="Arial"/>
                <a:cs typeface="Arial"/>
              </a:rPr>
              <a:t>Kognitionswissenschaft</a:t>
            </a:r>
            <a:endParaRPr lang="en-US" dirty="0" smtClean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4 Profs, 2 </a:t>
            </a:r>
            <a:r>
              <a:rPr lang="en-US" dirty="0" err="1" smtClean="0">
                <a:latin typeface="Arial"/>
                <a:cs typeface="Arial"/>
              </a:rPr>
              <a:t>Mitarbeiter</a:t>
            </a:r>
            <a:r>
              <a:rPr lang="en-US" dirty="0" smtClean="0">
                <a:latin typeface="Arial"/>
                <a:cs typeface="Arial"/>
              </a:rPr>
              <a:t> und 4 </a:t>
            </a:r>
            <a:r>
              <a:rPr lang="en-US" dirty="0" err="1" smtClean="0">
                <a:latin typeface="Arial"/>
                <a:cs typeface="Arial"/>
              </a:rPr>
              <a:t>Fachschaftler</a:t>
            </a:r>
            <a:endParaRPr lang="en-US" dirty="0" smtClean="0">
              <a:latin typeface="Arial"/>
              <a:cs typeface="Arial"/>
            </a:endParaRPr>
          </a:p>
          <a:p>
            <a:pPr marL="457200" indent="-457200">
              <a:buFont typeface="Wingdings" charset="2"/>
              <a:buChar char="Ø"/>
            </a:pPr>
            <a:r>
              <a:rPr lang="en-US" dirty="0" err="1" smtClean="0">
                <a:latin typeface="Arial"/>
                <a:cs typeface="Arial"/>
              </a:rPr>
              <a:t>Großer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err="1" smtClean="0">
                <a:latin typeface="Arial"/>
                <a:cs typeface="Arial"/>
              </a:rPr>
              <a:t>Einfluß</a:t>
            </a:r>
            <a:r>
              <a:rPr lang="en-US" dirty="0" smtClean="0">
                <a:latin typeface="Arial"/>
                <a:cs typeface="Arial"/>
              </a:rPr>
              <a:t> der </a:t>
            </a:r>
            <a:r>
              <a:rPr lang="en-US" dirty="0" err="1" smtClean="0">
                <a:latin typeface="Arial"/>
                <a:cs typeface="Arial"/>
              </a:rPr>
              <a:t>fsi</a:t>
            </a:r>
            <a:endParaRPr lang="en-US" dirty="0" smtClean="0">
              <a:latin typeface="Arial"/>
              <a:cs typeface="Arial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322388" y="74613"/>
            <a:ext cx="8301037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8808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49263" rtl="0" fontAlgn="base" hangingPunct="0">
              <a:lnSpc>
                <a:spcPct val="88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dirty="0" err="1" smtClean="0">
                <a:latin typeface="Bitstream Charter" charset="0"/>
              </a:rPr>
              <a:t>Studienkomission</a:t>
            </a:r>
            <a:endParaRPr lang="en-GB" dirty="0">
              <a:latin typeface="Bitstream Char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393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755675" y="1223863"/>
            <a:ext cx="835292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marL="0" lvl="1" indent="0">
              <a:lnSpc>
                <a:spcPct val="93000"/>
              </a:lnSpc>
            </a:pPr>
            <a:r>
              <a:rPr lang="en-US" sz="3200" dirty="0" err="1">
                <a:latin typeface="+mj-lt"/>
              </a:rPr>
              <a:t>Informatik</a:t>
            </a:r>
            <a:r>
              <a:rPr lang="en-US" sz="3200" dirty="0">
                <a:latin typeface="+mj-lt"/>
              </a:rPr>
              <a:t>, </a:t>
            </a:r>
            <a:r>
              <a:rPr lang="en-US" sz="3200" dirty="0" err="1">
                <a:latin typeface="+mj-lt"/>
              </a:rPr>
              <a:t>Bioinformatik</a:t>
            </a:r>
            <a:r>
              <a:rPr lang="en-US" sz="3200" dirty="0">
                <a:latin typeface="+mj-lt"/>
              </a:rPr>
              <a:t> und </a:t>
            </a:r>
            <a:r>
              <a:rPr lang="en-US" sz="3200" dirty="0" err="1" smtClean="0">
                <a:latin typeface="+mj-lt"/>
              </a:rPr>
              <a:t>Medieninformatik</a:t>
            </a:r>
            <a:endParaRPr lang="en-US" sz="3200" dirty="0">
              <a:latin typeface="+mj-lt"/>
            </a:endParaRP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6876355" y="2516361"/>
            <a:ext cx="2301875" cy="1947862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 dirty="0" err="1">
                <a:latin typeface="Arial" charset="0"/>
              </a:rPr>
              <a:t>Vertreter</a:t>
            </a:r>
            <a:r>
              <a:rPr lang="en-GB" sz="2200" b="1" dirty="0">
                <a:latin typeface="Arial" charset="0"/>
              </a:rPr>
              <a:t>:</a:t>
            </a:r>
          </a:p>
          <a:p>
            <a:pPr>
              <a:lnSpc>
                <a:spcPct val="89000"/>
              </a:lnSpc>
            </a:pPr>
            <a:endParaRPr lang="en-GB" sz="2200" b="1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err="1">
                <a:latin typeface="Arial" charset="0"/>
              </a:rPr>
              <a:t>Volodymyr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 smtClean="0">
                <a:latin typeface="Arial" charset="0"/>
              </a:rPr>
              <a:t>Piven</a:t>
            </a:r>
            <a:r>
              <a:rPr lang="en-GB" sz="2200" dirty="0" smtClean="0">
                <a:latin typeface="Arial" charset="0"/>
              </a:rPr>
              <a:t> Thorsten </a:t>
            </a:r>
            <a:r>
              <a:rPr lang="en-GB" sz="2200" dirty="0">
                <a:latin typeface="Arial" charset="0"/>
              </a:rPr>
              <a:t>Ludwig</a:t>
            </a: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Julia </a:t>
            </a:r>
            <a:r>
              <a:rPr lang="en-GB" sz="2200" dirty="0" err="1" smtClean="0">
                <a:latin typeface="Arial" charset="0"/>
              </a:rPr>
              <a:t>Gatzek</a:t>
            </a:r>
            <a:endParaRPr lang="en-GB" sz="2200" dirty="0" smtClean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err="1" smtClean="0">
                <a:latin typeface="Arial" charset="0"/>
              </a:rPr>
              <a:t>Fiete</a:t>
            </a:r>
            <a:r>
              <a:rPr lang="en-GB" sz="2200" dirty="0" smtClean="0">
                <a:latin typeface="Arial" charset="0"/>
              </a:rPr>
              <a:t> </a:t>
            </a:r>
            <a:r>
              <a:rPr lang="en-GB" sz="2200" dirty="0" err="1" smtClean="0">
                <a:latin typeface="Arial" charset="0"/>
              </a:rPr>
              <a:t>Botschen</a:t>
            </a:r>
            <a:endParaRPr lang="en-GB" sz="2200" dirty="0">
              <a:latin typeface="Arial" charset="0"/>
            </a:endParaRPr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731" y="2732385"/>
            <a:ext cx="1077913" cy="1443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981" y="2732385"/>
            <a:ext cx="1077913" cy="1443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" name="Picture 1" descr="julia.jpe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11" t="11409" r="13802" b="17478"/>
          <a:stretch/>
        </p:blipFill>
        <p:spPr>
          <a:xfrm>
            <a:off x="3701368" y="2735442"/>
            <a:ext cx="1071662" cy="1436924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907803" y="-168291"/>
            <a:ext cx="7488832" cy="6864762"/>
            <a:chOff x="3347963" y="1439887"/>
            <a:chExt cx="4320480" cy="3960440"/>
          </a:xfrm>
        </p:grpSpPr>
        <p:sp>
          <p:nvSpPr>
            <p:cNvPr id="7" name="Explosion 2 6"/>
            <p:cNvSpPr/>
            <p:nvPr/>
          </p:nvSpPr>
          <p:spPr bwMode="auto">
            <a:xfrm>
              <a:off x="3347963" y="1439887"/>
              <a:ext cx="4320480" cy="3960440"/>
            </a:xfrm>
            <a:prstGeom prst="irregularSeal2">
              <a:avLst/>
            </a:prstGeom>
            <a:solidFill>
              <a:srgbClr val="FF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88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imes New Roman" charset="0"/>
                <a:ea typeface="ＭＳ Ｐゴシック" charset="0"/>
                <a:cs typeface="msmincho" charset="0"/>
              </a:endParaRPr>
            </a:p>
          </p:txBody>
        </p:sp>
        <p:sp>
          <p:nvSpPr>
            <p:cNvPr id="18" name="Explosion 2 17"/>
            <p:cNvSpPr/>
            <p:nvPr/>
          </p:nvSpPr>
          <p:spPr bwMode="auto">
            <a:xfrm>
              <a:off x="3852019" y="2015951"/>
              <a:ext cx="3211575" cy="2943944"/>
            </a:xfrm>
            <a:prstGeom prst="irregularSeal2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88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imes New Roman" charset="0"/>
                <a:ea typeface="ＭＳ Ｐゴシック" charset="0"/>
                <a:cs typeface="msmincho" charset="0"/>
              </a:endParaRPr>
            </a:p>
          </p:txBody>
        </p:sp>
      </p:grpSp>
      <p:sp>
        <p:nvSpPr>
          <p:cNvPr id="14338" name="Rectangle 2"/>
          <p:cNvSpPr>
            <a:spLocks noGrp="1" noChangeArrowheads="1"/>
          </p:cNvSpPr>
          <p:nvPr>
            <p:ph type="title" idx="1"/>
          </p:nvPr>
        </p:nvSpPr>
        <p:spPr>
          <a:xfrm>
            <a:off x="1322388" y="74613"/>
            <a:ext cx="8301037" cy="430212"/>
          </a:xfrm>
          <a:ln/>
        </p:spPr>
        <p:txBody>
          <a:bodyPr tIns="38808" anchor="ctr"/>
          <a:lstStyle/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dirty="0" err="1">
                <a:latin typeface="Bitstream Charter" charset="0"/>
              </a:rPr>
              <a:t>Studienkommission</a:t>
            </a:r>
            <a:endParaRPr lang="en-GB" dirty="0">
              <a:latin typeface="Bitstream Charter" charset="0"/>
            </a:endParaRPr>
          </a:p>
        </p:txBody>
      </p:sp>
      <p:pic>
        <p:nvPicPr>
          <p:cNvPr id="3" name="Picture 2" descr="fiete.jpe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3" r="19278" b="10280"/>
          <a:stretch/>
        </p:blipFill>
        <p:spPr>
          <a:xfrm>
            <a:off x="4901406" y="2733824"/>
            <a:ext cx="1095760" cy="14401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91979" y="2015951"/>
            <a:ext cx="4608512" cy="1632318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x-none" sz="12800" b="1" dirty="0" smtClean="0">
                <a:ln w="17780" cmpd="sng">
                  <a:solidFill>
                    <a:srgbClr val="FFFFFF">
                      <a:alpha val="99000"/>
                    </a:srgbClr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101600">
                    <a:srgbClr val="FF0000">
                      <a:alpha val="75000"/>
                    </a:srgbClr>
                  </a:glow>
                  <a:outerShdw blurRad="50800" algn="tl" rotWithShape="0">
                    <a:srgbClr val="000000"/>
                  </a:outerShdw>
                </a:effectLst>
                <a:latin typeface="Lucida Sans Typewriter"/>
              </a:rPr>
              <a:t>FIETE!!!</a:t>
            </a:r>
            <a:endParaRPr lang="x-none" sz="12800" b="1" dirty="0">
              <a:ln w="17780" cmpd="sng">
                <a:solidFill>
                  <a:srgbClr val="FFFFFF">
                    <a:alpha val="99000"/>
                  </a:srgbClr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glow rad="101600">
                  <a:srgbClr val="FF0000">
                    <a:alpha val="75000"/>
                  </a:srgbClr>
                </a:glow>
                <a:outerShdw blurRad="50800" algn="tl" rotWithShape="0">
                  <a:srgbClr val="000000"/>
                </a:outerShdw>
              </a:effectLst>
              <a:latin typeface="Lucida Sans Typewriter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accel="5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accel="50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Explosion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7" presetID="34" presetClass="emph" presetSubtype="0" fill="hold" grpId="3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8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0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1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2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pplause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00"/>
                            </p:stCondLst>
                            <p:childTnLst>
                              <p:par>
                                <p:cTn id="34" presetID="9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Breaking Glass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6" grpId="2"/>
      <p:bldP spid="6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 idx="1"/>
          </p:nvPr>
        </p:nvSpPr>
        <p:spPr>
          <a:xfrm>
            <a:off x="1322388" y="74613"/>
            <a:ext cx="8301037" cy="430212"/>
          </a:xfrm>
          <a:ln/>
        </p:spPr>
        <p:txBody>
          <a:bodyPr tIns="38808" anchor="ctr"/>
          <a:lstStyle/>
          <a:p>
            <a:pPr marL="0" indent="0" algn="r">
              <a:lnSpc>
                <a:spcPct val="93000"/>
              </a:lnSpc>
              <a:spcAft>
                <a:spcPct val="0"/>
              </a:spcAft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dirty="0" err="1">
                <a:latin typeface="Bitstream Charter" charset="0"/>
              </a:rPr>
              <a:t>Studienkommission</a:t>
            </a:r>
            <a:endParaRPr lang="en-GB" dirty="0">
              <a:latin typeface="Bitstream Charter" charset="0"/>
            </a:endParaRPr>
          </a:p>
        </p:txBody>
      </p:sp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2843907" y="1367879"/>
            <a:ext cx="439248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marL="0" lvl="1" indent="0">
              <a:lnSpc>
                <a:spcPct val="93000"/>
              </a:lnSpc>
            </a:pPr>
            <a:r>
              <a:rPr lang="en-US" sz="3200" dirty="0" err="1" smtClean="0">
                <a:latin typeface="+mj-lt"/>
              </a:rPr>
              <a:t>Kognitionswissenschaft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31739" y="2801610"/>
            <a:ext cx="4752527" cy="1446589"/>
            <a:chOff x="179612" y="1439887"/>
            <a:chExt cx="4752527" cy="1446589"/>
          </a:xfrm>
        </p:grpSpPr>
        <p:pic>
          <p:nvPicPr>
            <p:cNvPr id="11" name="Picture 5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9612" y="1439887"/>
              <a:ext cx="1077913" cy="14430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2" name="Picture 11" descr="Stine.jpe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61" t="9741" r="22709" b="26704"/>
            <a:stretch/>
          </p:blipFill>
          <p:spPr>
            <a:xfrm>
              <a:off x="1351150" y="1439887"/>
              <a:ext cx="1132717" cy="1440160"/>
            </a:xfrm>
            <a:prstGeom prst="rect">
              <a:avLst/>
            </a:prstGeom>
          </p:spPr>
        </p:pic>
        <p:pic>
          <p:nvPicPr>
            <p:cNvPr id="13" name="Picture 12" descr="julia.jpe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11" t="11409" r="13802" b="17478"/>
            <a:stretch/>
          </p:blipFill>
          <p:spPr>
            <a:xfrm>
              <a:off x="2633928" y="1439887"/>
              <a:ext cx="1074075" cy="1440160"/>
            </a:xfrm>
            <a:prstGeom prst="rect">
              <a:avLst/>
            </a:prstGeom>
          </p:spPr>
        </p:pic>
        <p:pic>
          <p:nvPicPr>
            <p:cNvPr id="14" name="Picture 13" descr="f00177547afd5b557eaeb4613d22525b.media.112x150.jpe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2019" y="1439887"/>
              <a:ext cx="1080120" cy="1446589"/>
            </a:xfrm>
            <a:prstGeom prst="rect">
              <a:avLst/>
            </a:prstGeom>
          </p:spPr>
        </p:pic>
      </p:grpSp>
      <p:sp>
        <p:nvSpPr>
          <p:cNvPr id="20" name="Text Box 3"/>
          <p:cNvSpPr txBox="1">
            <a:spLocks noChangeArrowheads="1"/>
          </p:cNvSpPr>
          <p:nvPr/>
        </p:nvSpPr>
        <p:spPr bwMode="auto">
          <a:xfrm>
            <a:off x="6878736" y="2588369"/>
            <a:ext cx="2301875" cy="1947862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 dirty="0" err="1">
                <a:latin typeface="Arial" charset="0"/>
              </a:rPr>
              <a:t>Vertreter</a:t>
            </a:r>
            <a:r>
              <a:rPr lang="en-GB" sz="2200" b="1" dirty="0">
                <a:latin typeface="Arial" charset="0"/>
              </a:rPr>
              <a:t>:</a:t>
            </a:r>
          </a:p>
          <a:p>
            <a:pPr>
              <a:lnSpc>
                <a:spcPct val="89000"/>
              </a:lnSpc>
            </a:pPr>
            <a:endParaRPr lang="en-GB" sz="2200" b="1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Florian Franzen</a:t>
            </a: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Stine </a:t>
            </a:r>
            <a:r>
              <a:rPr lang="en-GB" sz="2200" dirty="0" err="1" smtClean="0">
                <a:latin typeface="Arial" charset="0"/>
              </a:rPr>
              <a:t>Dehnke</a:t>
            </a:r>
            <a:endParaRPr lang="en-GB" sz="2200" dirty="0" smtClean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Julia </a:t>
            </a:r>
            <a:r>
              <a:rPr lang="en-GB" sz="2200" dirty="0" err="1" smtClean="0">
                <a:latin typeface="Arial" charset="0"/>
              </a:rPr>
              <a:t>Gatzek</a:t>
            </a:r>
            <a:endParaRPr lang="en-GB" sz="2200" dirty="0" smtClean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err="1" smtClean="0">
                <a:latin typeface="Arial" charset="0"/>
              </a:rPr>
              <a:t>Steffanie</a:t>
            </a:r>
            <a:r>
              <a:rPr lang="en-GB" sz="2200" dirty="0" smtClean="0">
                <a:latin typeface="Arial" charset="0"/>
              </a:rPr>
              <a:t> Fiedler</a:t>
            </a:r>
            <a:endParaRPr lang="en-GB" sz="2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3539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"/>
          <p:cNvSpPr txBox="1">
            <a:spLocks noChangeArrowheads="1"/>
          </p:cNvSpPr>
          <p:nvPr/>
        </p:nvSpPr>
        <p:spPr bwMode="auto">
          <a:xfrm>
            <a:off x="3240088" y="2916238"/>
            <a:ext cx="5940425" cy="379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 marL="862013"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877888" algn="l"/>
                <a:tab pos="1327150" algn="l"/>
                <a:tab pos="1776413" algn="l"/>
                <a:tab pos="2225675" algn="l"/>
                <a:tab pos="2674938" algn="l"/>
                <a:tab pos="3124200" algn="l"/>
                <a:tab pos="3573463" algn="l"/>
                <a:tab pos="4022725" algn="l"/>
                <a:tab pos="4471988" algn="l"/>
                <a:tab pos="4921250" algn="l"/>
                <a:tab pos="5370513" algn="l"/>
                <a:tab pos="5819775" algn="l"/>
                <a:tab pos="6269038" algn="l"/>
                <a:tab pos="6718300" algn="l"/>
                <a:tab pos="7167563" algn="l"/>
                <a:tab pos="7616825" algn="l"/>
                <a:tab pos="8066088" algn="l"/>
                <a:tab pos="8515350" algn="l"/>
                <a:tab pos="8964613" algn="l"/>
                <a:tab pos="9413875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lvl="1">
              <a:lnSpc>
                <a:spcPct val="93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Prüfungspläne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Anträge</a:t>
            </a:r>
            <a:r>
              <a:rPr lang="en-GB" dirty="0">
                <a:latin typeface="Bitstream Charter" charset="0"/>
              </a:rPr>
              <a:t> auf </a:t>
            </a:r>
            <a:r>
              <a:rPr lang="en-GB" dirty="0" err="1">
                <a:latin typeface="Bitstream Charter" charset="0"/>
              </a:rPr>
              <a:t>spezielle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Nebenfächer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Fristverlängerungen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Härtefallanträge</a:t>
            </a:r>
            <a:endParaRPr lang="en-GB" dirty="0">
              <a:latin typeface="Bitstream Charter" charset="0"/>
            </a:endParaRPr>
          </a:p>
          <a:p>
            <a:pPr lvl="1">
              <a:lnSpc>
                <a:spcPct val="89000"/>
              </a:lnSpc>
              <a:spcAft>
                <a:spcPts val="1138"/>
              </a:spcAft>
              <a:buSzPct val="75000"/>
              <a:buFont typeface="Symbol" charset="0"/>
              <a:buChar char=""/>
            </a:pPr>
            <a:r>
              <a:rPr lang="en-GB" dirty="0" err="1">
                <a:latin typeface="Bitstream Charter" charset="0"/>
              </a:rPr>
              <a:t>Leistungsanerkennung</a:t>
            </a:r>
            <a:endParaRPr lang="en-GB" dirty="0">
              <a:latin typeface="Bitstream Charter" charset="0"/>
            </a:endParaRPr>
          </a:p>
        </p:txBody>
      </p:sp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1322388" y="76200"/>
            <a:ext cx="8301037" cy="43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 dirty="0" err="1">
                <a:latin typeface="Bitstream Charter" charset="0"/>
              </a:rPr>
              <a:t>Prüfungsausschuss</a:t>
            </a:r>
            <a:r>
              <a:rPr lang="en-GB" dirty="0">
                <a:latin typeface="Bitstream Charter" charset="0"/>
              </a:rPr>
              <a:t>‏</a:t>
            </a:r>
          </a:p>
        </p:txBody>
      </p:sp>
      <p:sp>
        <p:nvSpPr>
          <p:cNvPr id="16387" name="Text Box 3"/>
          <p:cNvSpPr txBox="1">
            <a:spLocks noChangeArrowheads="1"/>
          </p:cNvSpPr>
          <p:nvPr/>
        </p:nvSpPr>
        <p:spPr bwMode="auto">
          <a:xfrm>
            <a:off x="612775" y="5908675"/>
            <a:ext cx="2370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2255" rIns="0" bIns="0"/>
          <a:lstStyle>
            <a:lvl1pPr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176213" algn="l"/>
                <a:tab pos="625475" algn="l"/>
                <a:tab pos="1074738" algn="l"/>
                <a:tab pos="1524000" algn="l"/>
                <a:tab pos="1973263" algn="l"/>
                <a:tab pos="2422525" algn="l"/>
                <a:tab pos="2871788" algn="l"/>
                <a:tab pos="3321050" algn="l"/>
                <a:tab pos="3770313" algn="l"/>
                <a:tab pos="4219575" algn="l"/>
                <a:tab pos="4668838" algn="l"/>
                <a:tab pos="5118100" algn="l"/>
                <a:tab pos="5567363" algn="l"/>
                <a:tab pos="6016625" algn="l"/>
                <a:tab pos="6465888" algn="l"/>
                <a:tab pos="6915150" algn="l"/>
                <a:tab pos="7364413" algn="l"/>
                <a:tab pos="7813675" algn="l"/>
                <a:tab pos="8262938" algn="l"/>
                <a:tab pos="8712200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84000"/>
              </a:lnSpc>
            </a:pPr>
            <a:r>
              <a:rPr lang="en-GB" sz="1600">
                <a:latin typeface="Courier New" charset="0"/>
              </a:rPr>
              <a:t>Die Vorsitzenden</a:t>
            </a: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396875" y="1042988"/>
            <a:ext cx="5827713" cy="147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marL="457200" indent="-457200">
              <a:lnSpc>
                <a:spcPct val="89000"/>
              </a:lnSpc>
              <a:buFont typeface="Arial"/>
              <a:buChar char="•"/>
            </a:pPr>
            <a:r>
              <a:rPr lang="en-GB" dirty="0" err="1" smtClean="0">
                <a:latin typeface="Bitstream Charter" charset="0"/>
              </a:rPr>
              <a:t>Zuständig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für</a:t>
            </a:r>
            <a:r>
              <a:rPr lang="en-GB" dirty="0">
                <a:latin typeface="Bitstream Charter" charset="0"/>
              </a:rPr>
              <a:t> die </a:t>
            </a:r>
            <a:r>
              <a:rPr lang="en-GB" dirty="0" err="1">
                <a:latin typeface="Bitstream Charter" charset="0"/>
              </a:rPr>
              <a:t>Einhaltung</a:t>
            </a:r>
            <a:r>
              <a:rPr lang="en-GB" dirty="0">
                <a:latin typeface="Bitstream Charter" charset="0"/>
              </a:rPr>
              <a:t> der </a:t>
            </a:r>
            <a:r>
              <a:rPr lang="en-GB" dirty="0" err="1" smtClean="0">
                <a:latin typeface="Bitstream Charter" charset="0"/>
              </a:rPr>
              <a:t>Prüfungsordnung</a:t>
            </a:r>
            <a:endParaRPr lang="en-GB" dirty="0" smtClean="0">
              <a:latin typeface="Bitstream Charter" charset="0"/>
            </a:endParaRPr>
          </a:p>
          <a:p>
            <a:pPr marL="457200" indent="-457200">
              <a:lnSpc>
                <a:spcPct val="89000"/>
              </a:lnSpc>
              <a:buFont typeface="Arial"/>
              <a:buChar char="•"/>
            </a:pPr>
            <a:r>
              <a:rPr lang="en-GB" dirty="0" err="1">
                <a:latin typeface="Bitstream Charter" charset="0"/>
              </a:rPr>
              <a:t>G</a:t>
            </a:r>
            <a:r>
              <a:rPr lang="en-GB" dirty="0" err="1" smtClean="0">
                <a:latin typeface="Bitstream Charter" charset="0"/>
              </a:rPr>
              <a:t>enehmigt</a:t>
            </a:r>
            <a:r>
              <a:rPr lang="en-GB" dirty="0" smtClean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Anträge</a:t>
            </a:r>
            <a:r>
              <a:rPr lang="en-GB" dirty="0">
                <a:latin typeface="Bitstream Charter" charset="0"/>
              </a:rPr>
              <a:t> (</a:t>
            </a:r>
            <a:r>
              <a:rPr lang="en-GB" dirty="0" err="1">
                <a:latin typeface="Bitstream Charter" charset="0"/>
              </a:rPr>
              <a:t>oder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auch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nicht</a:t>
            </a:r>
            <a:r>
              <a:rPr lang="en-GB" dirty="0">
                <a:latin typeface="Bitstream Charter" charset="0"/>
              </a:rPr>
              <a:t>) ...</a:t>
            </a:r>
          </a:p>
        </p:txBody>
      </p:sp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60"/>
          <a:stretch>
            <a:fillRect/>
          </a:stretch>
        </p:blipFill>
        <p:spPr bwMode="auto">
          <a:xfrm>
            <a:off x="658813" y="4475163"/>
            <a:ext cx="1012825" cy="1284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b="3760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175" y="3095625"/>
            <a:ext cx="901700" cy="1246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176" y="4988643"/>
            <a:ext cx="1006475" cy="1347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6394" name="Text Box 10"/>
          <p:cNvSpPr txBox="1">
            <a:spLocks noChangeArrowheads="1"/>
          </p:cNvSpPr>
          <p:nvPr/>
        </p:nvSpPr>
        <p:spPr bwMode="auto">
          <a:xfrm>
            <a:off x="6300291" y="1007839"/>
            <a:ext cx="2940050" cy="1535113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 dirty="0" err="1">
                <a:latin typeface="Arial" charset="0"/>
              </a:rPr>
              <a:t>Vertreter</a:t>
            </a:r>
            <a:r>
              <a:rPr lang="en-GB" sz="2200" b="1" dirty="0">
                <a:latin typeface="Arial" charset="0"/>
              </a:rPr>
              <a:t>:</a:t>
            </a:r>
          </a:p>
          <a:p>
            <a:pPr>
              <a:lnSpc>
                <a:spcPct val="89000"/>
              </a:lnSpc>
            </a:pPr>
            <a:endParaRPr lang="en-GB" sz="2200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>
                <a:latin typeface="Arial" charset="0"/>
              </a:rPr>
              <a:t>Alexander </a:t>
            </a:r>
            <a:r>
              <a:rPr lang="en-GB" sz="2200" dirty="0" err="1">
                <a:latin typeface="Arial" charset="0"/>
              </a:rPr>
              <a:t>Peltzer</a:t>
            </a:r>
            <a:endParaRPr lang="en-GB" sz="2200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err="1">
                <a:latin typeface="Arial" charset="0"/>
              </a:rPr>
              <a:t>Tanja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 smtClean="0">
                <a:latin typeface="Arial" charset="0"/>
              </a:rPr>
              <a:t>Krumpe</a:t>
            </a:r>
            <a:endParaRPr lang="en-GB" sz="2200" dirty="0" smtClean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Florian Franzen</a:t>
            </a:r>
            <a:endParaRPr lang="en-GB" sz="2200" dirty="0">
              <a:latin typeface="Arial" charset="0"/>
            </a:endParaRPr>
          </a:p>
        </p:txBody>
      </p:sp>
      <p:pic>
        <p:nvPicPr>
          <p:cNvPr id="16395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88" y="3079750"/>
            <a:ext cx="962025" cy="1250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6396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663" y="4452938"/>
            <a:ext cx="1008062" cy="1309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0491" y="3978726"/>
            <a:ext cx="1008112" cy="1349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6393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443" y="2733153"/>
            <a:ext cx="1077913" cy="1443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>
          <a:xfrm>
            <a:off x="1331913" y="0"/>
            <a:ext cx="8301037" cy="506413"/>
          </a:xfrm>
          <a:ln/>
        </p:spPr>
        <p:txBody>
          <a:bodyPr tIns="38808"/>
          <a:lstStyle/>
          <a:p>
            <a:pPr algn="r">
              <a:lnSpc>
                <a:spcPct val="93000"/>
              </a:lnSpc>
              <a:tabLst>
                <a:tab pos="358775" algn="l"/>
                <a:tab pos="806450" algn="l"/>
                <a:tab pos="1255713" algn="l"/>
                <a:tab pos="1704975" algn="l"/>
                <a:tab pos="2154238" algn="l"/>
                <a:tab pos="2603500" algn="l"/>
                <a:tab pos="3052763" algn="l"/>
                <a:tab pos="3502025" algn="l"/>
                <a:tab pos="3951288" algn="l"/>
                <a:tab pos="4400550" algn="l"/>
                <a:tab pos="4849813" algn="l"/>
                <a:tab pos="5299075" algn="l"/>
                <a:tab pos="5748338" algn="l"/>
                <a:tab pos="6197600" algn="l"/>
                <a:tab pos="6646863" algn="l"/>
                <a:tab pos="7096125" algn="l"/>
                <a:tab pos="7545388" algn="l"/>
                <a:tab pos="7994650" algn="l"/>
                <a:tab pos="8443913" algn="l"/>
                <a:tab pos="8893175" algn="l"/>
                <a:tab pos="9342438" algn="l"/>
              </a:tabLst>
            </a:pPr>
            <a:r>
              <a:rPr lang="en-GB" sz="2800">
                <a:latin typeface="Bitstream Charter" charset="0"/>
              </a:rPr>
              <a:t>Der Fakultätsrat (Fakrat)‏</a:t>
            </a:r>
          </a:p>
        </p:txBody>
      </p:sp>
      <p:sp>
        <p:nvSpPr>
          <p:cNvPr id="13314" name="Text Box 2"/>
          <p:cNvSpPr txBox="1">
            <a:spLocks noChangeArrowheads="1"/>
          </p:cNvSpPr>
          <p:nvPr/>
        </p:nvSpPr>
        <p:spPr bwMode="auto">
          <a:xfrm>
            <a:off x="415999" y="935831"/>
            <a:ext cx="5956300" cy="33210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44352" rIns="0" bIns="0"/>
          <a:lstStyle>
            <a:lvl1pPr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688975" algn="l"/>
                <a:tab pos="1138238" algn="l"/>
                <a:tab pos="1587500" algn="l"/>
                <a:tab pos="2036763" algn="l"/>
                <a:tab pos="2486025" algn="l"/>
                <a:tab pos="2935288" algn="l"/>
                <a:tab pos="3384550" algn="l"/>
                <a:tab pos="3833813" algn="l"/>
                <a:tab pos="4283075" algn="l"/>
                <a:tab pos="4732338" algn="l"/>
                <a:tab pos="5181600" algn="l"/>
                <a:tab pos="5630863" algn="l"/>
                <a:tab pos="6080125" algn="l"/>
                <a:tab pos="6529388" algn="l"/>
                <a:tab pos="6978650" algn="l"/>
                <a:tab pos="7427913" algn="l"/>
                <a:tab pos="7877175" algn="l"/>
                <a:tab pos="8326438" algn="l"/>
                <a:tab pos="8775700" algn="l"/>
                <a:tab pos="92249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  <a:spcAft>
                <a:spcPts val="1425"/>
              </a:spcAft>
            </a:pPr>
            <a:r>
              <a:rPr lang="en-GB" sz="3200" dirty="0" err="1">
                <a:latin typeface="Bitstream Charter" charset="0"/>
              </a:rPr>
              <a:t>Entscheidet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über</a:t>
            </a:r>
            <a:r>
              <a:rPr lang="en-GB" sz="3200" dirty="0">
                <a:latin typeface="Bitstream Charter" charset="0"/>
              </a:rPr>
              <a:t> die </a:t>
            </a:r>
            <a:r>
              <a:rPr lang="en-GB" sz="3200" dirty="0" err="1">
                <a:latin typeface="Bitstream Charter" charset="0"/>
              </a:rPr>
              <a:t>zentralen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Belange</a:t>
            </a:r>
            <a:r>
              <a:rPr lang="en-GB" sz="3200" dirty="0">
                <a:latin typeface="Bitstream Charter" charset="0"/>
              </a:rPr>
              <a:t> der </a:t>
            </a:r>
            <a:r>
              <a:rPr lang="en-GB" sz="3200" dirty="0" err="1">
                <a:latin typeface="Bitstream Charter" charset="0"/>
              </a:rPr>
              <a:t>Fakultät</a:t>
            </a:r>
            <a:r>
              <a:rPr lang="en-GB" sz="3200" dirty="0">
                <a:latin typeface="Bitstream Charter" charset="0"/>
              </a:rPr>
              <a:t>:</a:t>
            </a:r>
          </a:p>
          <a:p>
            <a:pPr>
              <a:lnSpc>
                <a:spcPct val="89000"/>
              </a:lnSpc>
              <a:spcAft>
                <a:spcPts val="1425"/>
              </a:spcAft>
            </a:pPr>
            <a:r>
              <a:rPr lang="en-GB" sz="3200" dirty="0">
                <a:latin typeface="Bitstream Charter" charset="0"/>
              </a:rPr>
              <a:t>- </a:t>
            </a:r>
            <a:r>
              <a:rPr lang="en-GB" sz="3200" dirty="0" err="1">
                <a:latin typeface="Bitstream Charter" charset="0"/>
              </a:rPr>
              <a:t>Finanzen</a:t>
            </a:r>
            <a:endParaRPr lang="en-GB" sz="3200" dirty="0">
              <a:latin typeface="Bitstream Charter" charset="0"/>
            </a:endParaRPr>
          </a:p>
          <a:p>
            <a:pPr>
              <a:lnSpc>
                <a:spcPct val="89000"/>
              </a:lnSpc>
              <a:spcAft>
                <a:spcPts val="1425"/>
              </a:spcAft>
            </a:pPr>
            <a:r>
              <a:rPr lang="en-GB" sz="3200" dirty="0">
                <a:latin typeface="Bitstream Charter" charset="0"/>
              </a:rPr>
              <a:t>- </a:t>
            </a:r>
            <a:r>
              <a:rPr lang="en-GB" sz="3200" dirty="0" err="1">
                <a:latin typeface="Bitstream Charter" charset="0"/>
              </a:rPr>
              <a:t>Neue</a:t>
            </a:r>
            <a:r>
              <a:rPr lang="en-GB" sz="3200" dirty="0">
                <a:latin typeface="Bitstream Charter" charset="0"/>
              </a:rPr>
              <a:t> </a:t>
            </a:r>
            <a:r>
              <a:rPr lang="en-GB" sz="3200" dirty="0" err="1">
                <a:latin typeface="Bitstream Charter" charset="0"/>
              </a:rPr>
              <a:t>Professuren</a:t>
            </a:r>
            <a:endParaRPr lang="en-GB" sz="3200" dirty="0">
              <a:latin typeface="Bitstream Charter" charset="0"/>
            </a:endParaRPr>
          </a:p>
          <a:p>
            <a:pPr>
              <a:lnSpc>
                <a:spcPct val="89000"/>
              </a:lnSpc>
              <a:spcAft>
                <a:spcPts val="1425"/>
              </a:spcAft>
            </a:pPr>
            <a:r>
              <a:rPr lang="en-GB" sz="3200" dirty="0">
                <a:latin typeface="Bitstream Charter" charset="0"/>
              </a:rPr>
              <a:t>- </a:t>
            </a:r>
            <a:r>
              <a:rPr lang="en-GB" sz="3200" dirty="0" err="1">
                <a:latin typeface="Bitstream Charter" charset="0"/>
              </a:rPr>
              <a:t>Forschung</a:t>
            </a:r>
            <a:r>
              <a:rPr lang="en-GB" sz="3200" dirty="0">
                <a:latin typeface="Bitstream Charter" charset="0"/>
              </a:rPr>
              <a:t> und </a:t>
            </a:r>
            <a:r>
              <a:rPr lang="en-GB" sz="3200" dirty="0" err="1">
                <a:latin typeface="Bitstream Charter" charset="0"/>
              </a:rPr>
              <a:t>Lehre</a:t>
            </a:r>
            <a:endParaRPr lang="en-GB" sz="3200" dirty="0">
              <a:latin typeface="Bitstream Charter" charset="0"/>
            </a:endParaRPr>
          </a:p>
          <a:p>
            <a:pPr>
              <a:lnSpc>
                <a:spcPct val="89000"/>
              </a:lnSpc>
              <a:spcAft>
                <a:spcPts val="1425"/>
              </a:spcAft>
            </a:pPr>
            <a:r>
              <a:rPr lang="en-GB" sz="3200" dirty="0">
                <a:latin typeface="Bitstream Charter" charset="0"/>
              </a:rPr>
              <a:t>- </a:t>
            </a:r>
            <a:r>
              <a:rPr lang="en-GB" sz="3200" dirty="0" err="1">
                <a:latin typeface="Bitstream Charter" charset="0"/>
              </a:rPr>
              <a:t>Besetzung</a:t>
            </a:r>
            <a:r>
              <a:rPr lang="en-GB" sz="3200" dirty="0">
                <a:latin typeface="Bitstream Charter" charset="0"/>
              </a:rPr>
              <a:t> von </a:t>
            </a:r>
            <a:r>
              <a:rPr lang="en-GB" sz="3200" dirty="0" err="1">
                <a:latin typeface="Bitstream Charter" charset="0"/>
              </a:rPr>
              <a:t>Gremien</a:t>
            </a:r>
            <a:endParaRPr lang="en-GB" sz="3200" dirty="0">
              <a:latin typeface="Bitstream Charter" charset="0"/>
            </a:endParaRPr>
          </a:p>
        </p:txBody>
      </p:sp>
      <p:sp>
        <p:nvSpPr>
          <p:cNvPr id="13315" name="Text Box 3"/>
          <p:cNvSpPr txBox="1">
            <a:spLocks noChangeArrowheads="1"/>
          </p:cNvSpPr>
          <p:nvPr/>
        </p:nvSpPr>
        <p:spPr bwMode="auto">
          <a:xfrm>
            <a:off x="5364187" y="1799927"/>
            <a:ext cx="4140200" cy="1698625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44475" algn="l"/>
                <a:tab pos="693738" algn="l"/>
                <a:tab pos="1143000" algn="l"/>
                <a:tab pos="1592263" algn="l"/>
                <a:tab pos="2041525" algn="l"/>
                <a:tab pos="2490788" algn="l"/>
                <a:tab pos="2940050" algn="l"/>
                <a:tab pos="3389313" algn="l"/>
                <a:tab pos="3838575" algn="l"/>
                <a:tab pos="4287838" algn="l"/>
                <a:tab pos="4737100" algn="l"/>
                <a:tab pos="5186363" algn="l"/>
                <a:tab pos="5635625" algn="l"/>
                <a:tab pos="6084888" algn="l"/>
                <a:tab pos="6534150" algn="l"/>
                <a:tab pos="6983413" algn="l"/>
                <a:tab pos="7432675" algn="l"/>
                <a:tab pos="7881938" algn="l"/>
                <a:tab pos="8331200" algn="l"/>
                <a:tab pos="87804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dirty="0">
                <a:latin typeface="Arial" charset="0"/>
              </a:rPr>
              <a:t>5 </a:t>
            </a:r>
            <a:r>
              <a:rPr lang="en-GB" sz="2200" dirty="0" err="1">
                <a:latin typeface="Arial" charset="0"/>
              </a:rPr>
              <a:t>Sitze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für</a:t>
            </a:r>
            <a:r>
              <a:rPr lang="en-GB" sz="2200" dirty="0">
                <a:latin typeface="Arial" charset="0"/>
              </a:rPr>
              <a:t> 11 </a:t>
            </a:r>
            <a:r>
              <a:rPr lang="en-GB" sz="2200" dirty="0" err="1">
                <a:latin typeface="Arial" charset="0"/>
              </a:rPr>
              <a:t>Fachschaften</a:t>
            </a:r>
            <a:r>
              <a:rPr lang="en-GB" sz="2200" dirty="0">
                <a:latin typeface="Arial" charset="0"/>
              </a:rPr>
              <a:t>. </a:t>
            </a:r>
          </a:p>
          <a:p>
            <a:pPr>
              <a:lnSpc>
                <a:spcPct val="89000"/>
              </a:lnSpc>
            </a:pPr>
            <a:r>
              <a:rPr lang="en-GB" sz="2200" dirty="0" err="1">
                <a:latin typeface="Arial" charset="0"/>
              </a:rPr>
              <a:t>Derzeit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sind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wir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nur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mit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einem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Stellvertreter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im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Fakultätsrat</a:t>
            </a:r>
            <a:r>
              <a:rPr lang="en-GB" sz="2200" dirty="0">
                <a:latin typeface="Arial" charset="0"/>
              </a:rPr>
              <a:t>:</a:t>
            </a:r>
          </a:p>
          <a:p>
            <a:pPr>
              <a:lnSpc>
                <a:spcPct val="89000"/>
              </a:lnSpc>
            </a:pPr>
            <a:endParaRPr lang="en-GB" sz="2200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 err="1">
                <a:latin typeface="Arial" charset="0"/>
              </a:rPr>
              <a:t>Volodymyr</a:t>
            </a:r>
            <a:r>
              <a:rPr lang="en-GB" sz="2200" dirty="0">
                <a:latin typeface="Arial" charset="0"/>
              </a:rPr>
              <a:t> </a:t>
            </a:r>
            <a:r>
              <a:rPr lang="en-GB" sz="2200" dirty="0" err="1">
                <a:latin typeface="Arial" charset="0"/>
              </a:rPr>
              <a:t>Piven</a:t>
            </a:r>
            <a:r>
              <a:rPr lang="en-GB" sz="2200" dirty="0">
                <a:latin typeface="Arial" charset="0"/>
              </a:rPr>
              <a:t> (</a:t>
            </a:r>
            <a:r>
              <a:rPr lang="en-GB" sz="2200" dirty="0" err="1">
                <a:latin typeface="Arial" charset="0"/>
              </a:rPr>
              <a:t>Stv</a:t>
            </a:r>
            <a:r>
              <a:rPr lang="en-GB" sz="2200" dirty="0">
                <a:latin typeface="Arial" charset="0"/>
              </a:rPr>
              <a:t>.)</a:t>
            </a:r>
          </a:p>
          <a:p>
            <a:pPr>
              <a:lnSpc>
                <a:spcPct val="89000"/>
              </a:lnSpc>
            </a:pPr>
            <a:endParaRPr lang="en-GB" sz="2200" dirty="0">
              <a:latin typeface="Arial" charset="0"/>
            </a:endParaRP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06413" y="5087938"/>
            <a:ext cx="4508500" cy="984250"/>
          </a:xfrm>
          <a:ln/>
        </p:spPr>
        <p:txBody>
          <a:bodyPr tIns="38808"/>
          <a:lstStyle/>
          <a:p>
            <a:pPr>
              <a:lnSpc>
                <a:spcPct val="93000"/>
              </a:lnSpc>
              <a:tabLst>
                <a:tab pos="236538" algn="l"/>
                <a:tab pos="685800" algn="l"/>
                <a:tab pos="1135063" algn="l"/>
                <a:tab pos="1584325" algn="l"/>
                <a:tab pos="2033588" algn="l"/>
                <a:tab pos="2482850" algn="l"/>
                <a:tab pos="2932113" algn="l"/>
                <a:tab pos="3381375" algn="l"/>
                <a:tab pos="3830638" algn="l"/>
                <a:tab pos="4279900" algn="l"/>
                <a:tab pos="4729163" algn="l"/>
                <a:tab pos="5178425" algn="l"/>
                <a:tab pos="5627688" algn="l"/>
                <a:tab pos="6076950" algn="l"/>
                <a:tab pos="6526213" algn="l"/>
                <a:tab pos="6975475" algn="l"/>
                <a:tab pos="7424738" algn="l"/>
                <a:tab pos="7874000" algn="l"/>
                <a:tab pos="8323263" algn="l"/>
                <a:tab pos="8772525" algn="l"/>
              </a:tabLst>
            </a:pPr>
            <a:r>
              <a:rPr lang="en-GB" dirty="0" err="1">
                <a:latin typeface="Bitstream Charter" charset="0"/>
              </a:rPr>
              <a:t>Jedes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Jahr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neu</a:t>
            </a:r>
            <a:r>
              <a:rPr lang="en-GB" dirty="0">
                <a:latin typeface="Bitstream Charter" charset="0"/>
              </a:rPr>
              <a:t> von EUCH </a:t>
            </a:r>
            <a:r>
              <a:rPr lang="en-GB" dirty="0" err="1">
                <a:latin typeface="Bitstream Charter" charset="0"/>
              </a:rPr>
              <a:t>Studenten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gewählt</a:t>
            </a:r>
            <a:r>
              <a:rPr lang="en-GB" dirty="0">
                <a:latin typeface="Bitstream Charter" charset="0"/>
              </a:rPr>
              <a:t>.</a:t>
            </a: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2035" y="2923132"/>
            <a:ext cx="1077913" cy="1443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 Box 1"/>
          <p:cNvSpPr txBox="1">
            <a:spLocks noChangeArrowheads="1"/>
          </p:cNvSpPr>
          <p:nvPr/>
        </p:nvSpPr>
        <p:spPr bwMode="auto">
          <a:xfrm>
            <a:off x="1322388" y="76200"/>
            <a:ext cx="8301037" cy="43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 anchor="ctr"/>
          <a:lstStyle>
            <a:lvl1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74650" algn="l"/>
                <a:tab pos="823913" algn="l"/>
                <a:tab pos="1273175" algn="l"/>
                <a:tab pos="1722438" algn="l"/>
                <a:tab pos="2171700" algn="l"/>
                <a:tab pos="2620963" algn="l"/>
                <a:tab pos="3070225" algn="l"/>
                <a:tab pos="3519488" algn="l"/>
                <a:tab pos="3968750" algn="l"/>
                <a:tab pos="4418013" algn="l"/>
                <a:tab pos="4867275" algn="l"/>
                <a:tab pos="5316538" algn="l"/>
                <a:tab pos="5765800" algn="l"/>
                <a:tab pos="6215063" algn="l"/>
                <a:tab pos="6664325" algn="l"/>
                <a:tab pos="7113588" algn="l"/>
                <a:tab pos="7562850" algn="l"/>
                <a:tab pos="8012113" algn="l"/>
                <a:tab pos="8461375" algn="l"/>
                <a:tab pos="8910638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 algn="r">
              <a:lnSpc>
                <a:spcPct val="93000"/>
              </a:lnSpc>
            </a:pPr>
            <a:r>
              <a:rPr lang="en-GB">
                <a:latin typeface="Bitstream Charter" charset="0"/>
              </a:rPr>
              <a:t>Fachbereichsbeirat‏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6300788" y="1104900"/>
            <a:ext cx="2940050" cy="1235075"/>
          </a:xfrm>
          <a:prstGeom prst="rect">
            <a:avLst/>
          </a:prstGeom>
          <a:solidFill>
            <a:srgbClr val="FFFF6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0492" rIns="0" bIns="0"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sz="2200" b="1" dirty="0" err="1">
                <a:latin typeface="Arial" charset="0"/>
              </a:rPr>
              <a:t>Vertreter</a:t>
            </a:r>
            <a:r>
              <a:rPr lang="en-GB" sz="2200" b="1" dirty="0">
                <a:latin typeface="Arial" charset="0"/>
              </a:rPr>
              <a:t>:</a:t>
            </a:r>
          </a:p>
          <a:p>
            <a:pPr>
              <a:lnSpc>
                <a:spcPct val="89000"/>
              </a:lnSpc>
            </a:pPr>
            <a:endParaRPr lang="en-GB" sz="2200" dirty="0">
              <a:latin typeface="Arial" charset="0"/>
            </a:endParaRPr>
          </a:p>
          <a:p>
            <a:pPr>
              <a:lnSpc>
                <a:spcPct val="89000"/>
              </a:lnSpc>
            </a:pPr>
            <a:r>
              <a:rPr lang="en-GB" sz="2200" dirty="0">
                <a:latin typeface="Arial" charset="0"/>
              </a:rPr>
              <a:t>Thorsten Ludwig</a:t>
            </a:r>
          </a:p>
          <a:p>
            <a:pPr>
              <a:lnSpc>
                <a:spcPct val="89000"/>
              </a:lnSpc>
            </a:pPr>
            <a:r>
              <a:rPr lang="en-GB" sz="2200" dirty="0" smtClean="0">
                <a:latin typeface="Arial" charset="0"/>
              </a:rPr>
              <a:t>Stine </a:t>
            </a:r>
            <a:r>
              <a:rPr lang="en-GB" sz="2200" dirty="0" err="1" smtClean="0">
                <a:latin typeface="Arial" charset="0"/>
              </a:rPr>
              <a:t>Dehnke</a:t>
            </a:r>
            <a:endParaRPr lang="en-GB" sz="2200" dirty="0">
              <a:latin typeface="Arial" charset="0"/>
            </a:endParaRPr>
          </a:p>
          <a:p>
            <a:pPr>
              <a:lnSpc>
                <a:spcPct val="89000"/>
              </a:lnSpc>
            </a:pPr>
            <a:endParaRPr lang="en-GB" sz="2200" dirty="0">
              <a:latin typeface="Arial" charset="0"/>
            </a:endParaRPr>
          </a:p>
        </p:txBody>
      </p:sp>
      <p:sp>
        <p:nvSpPr>
          <p:cNvPr id="17411" name="Text Box 3"/>
          <p:cNvSpPr txBox="1">
            <a:spLocks noChangeArrowheads="1"/>
          </p:cNvSpPr>
          <p:nvPr/>
        </p:nvSpPr>
        <p:spPr bwMode="auto">
          <a:xfrm>
            <a:off x="396875" y="1042988"/>
            <a:ext cx="5827713" cy="147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8808" rIns="0" bIns="0"/>
          <a:lstStyle>
            <a:lvl1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1pPr>
            <a:lvl2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2pPr>
            <a:lvl3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3pPr>
            <a:lvl4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4pPr>
            <a:lvl5pPr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5pPr>
            <a:lvl6pPr marL="25146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6pPr>
            <a:lvl7pPr marL="29718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7pPr>
            <a:lvl8pPr marL="34290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8pPr>
            <a:lvl9pPr marL="3886200" indent="-228600" defTabSz="449263" fontAlgn="base" hangingPunct="0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200025" algn="l"/>
                <a:tab pos="649288" algn="l"/>
                <a:tab pos="1098550" algn="l"/>
                <a:tab pos="1547813" algn="l"/>
                <a:tab pos="1997075" algn="l"/>
                <a:tab pos="2446338" algn="l"/>
                <a:tab pos="2895600" algn="l"/>
                <a:tab pos="3344863" algn="l"/>
                <a:tab pos="3794125" algn="l"/>
                <a:tab pos="4243388" algn="l"/>
                <a:tab pos="4692650" algn="l"/>
                <a:tab pos="5141913" algn="l"/>
                <a:tab pos="5591175" algn="l"/>
                <a:tab pos="6040438" algn="l"/>
                <a:tab pos="6489700" algn="l"/>
                <a:tab pos="6938963" algn="l"/>
                <a:tab pos="7388225" algn="l"/>
                <a:tab pos="7837488" algn="l"/>
                <a:tab pos="8286750" algn="l"/>
                <a:tab pos="8736013" algn="l"/>
              </a:tabLst>
              <a:defRPr sz="28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mincho" charset="0"/>
              </a:defRPr>
            </a:lvl9pPr>
          </a:lstStyle>
          <a:p>
            <a:pPr>
              <a:lnSpc>
                <a:spcPct val="93000"/>
              </a:lnSpc>
            </a:pPr>
            <a:r>
              <a:rPr lang="en-GB" dirty="0">
                <a:latin typeface="Bitstream Charter" charset="0"/>
              </a:rPr>
              <a:t>Der </a:t>
            </a:r>
            <a:r>
              <a:rPr lang="en-GB" dirty="0" err="1">
                <a:latin typeface="Bitstream Charter" charset="0"/>
              </a:rPr>
              <a:t>Fachbereichsbeirat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fühlt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sich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für</a:t>
            </a:r>
            <a:r>
              <a:rPr lang="en-GB" dirty="0">
                <a:latin typeface="Bitstream Charter" charset="0"/>
              </a:rPr>
              <a:t> den </a:t>
            </a:r>
            <a:r>
              <a:rPr lang="en-GB" dirty="0" err="1">
                <a:latin typeface="Bitstream Charter" charset="0"/>
              </a:rPr>
              <a:t>Informationsfluss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innerhalb</a:t>
            </a:r>
            <a:r>
              <a:rPr lang="en-GB" dirty="0">
                <a:latin typeface="Bitstream Charter" charset="0"/>
              </a:rPr>
              <a:t> des </a:t>
            </a:r>
            <a:r>
              <a:rPr lang="en-GB" dirty="0" err="1">
                <a:latin typeface="Bitstream Charter" charset="0"/>
              </a:rPr>
              <a:t>Fachbereichs</a:t>
            </a:r>
            <a:r>
              <a:rPr lang="en-GB" dirty="0">
                <a:latin typeface="Bitstream Charter" charset="0"/>
              </a:rPr>
              <a:t> </a:t>
            </a:r>
            <a:r>
              <a:rPr lang="en-GB" dirty="0" err="1">
                <a:latin typeface="Bitstream Charter" charset="0"/>
              </a:rPr>
              <a:t>verantwortlich</a:t>
            </a:r>
            <a:r>
              <a:rPr lang="en-GB" dirty="0">
                <a:latin typeface="Bitstream Charter" charset="0"/>
              </a:rPr>
              <a:t>...</a:t>
            </a:r>
          </a:p>
          <a:p>
            <a:pPr>
              <a:lnSpc>
                <a:spcPct val="89000"/>
              </a:lnSpc>
            </a:pPr>
            <a:endParaRPr lang="en-GB" dirty="0">
              <a:latin typeface="Bitstream Charter" charset="0"/>
            </a:endParaRPr>
          </a:p>
          <a:p>
            <a:pPr>
              <a:lnSpc>
                <a:spcPct val="89000"/>
              </a:lnSpc>
            </a:pPr>
            <a:endParaRPr lang="en-GB" dirty="0">
              <a:latin typeface="Bitstream Charter" charset="0"/>
            </a:endParaRPr>
          </a:p>
          <a:p>
            <a:pPr>
              <a:lnSpc>
                <a:spcPct val="89000"/>
              </a:lnSpc>
            </a:pPr>
            <a:r>
              <a:rPr lang="en-GB" dirty="0">
                <a:latin typeface="Bitstream Charter" charset="0"/>
              </a:rPr>
              <a:t>...</a:t>
            </a:r>
            <a:r>
              <a:rPr lang="en-GB" dirty="0" err="1">
                <a:latin typeface="Bitstream Charter" charset="0"/>
              </a:rPr>
              <a:t>oder</a:t>
            </a:r>
            <a:r>
              <a:rPr lang="en-GB" dirty="0">
                <a:latin typeface="Bitstream Charter" charset="0"/>
              </a:rPr>
              <a:t> so </a:t>
            </a:r>
            <a:r>
              <a:rPr lang="en-GB" dirty="0" err="1">
                <a:latin typeface="Bitstream Charter" charset="0"/>
              </a:rPr>
              <a:t>ähnlich</a:t>
            </a:r>
            <a:r>
              <a:rPr lang="en-GB" dirty="0">
                <a:latin typeface="Bitstream Charter" charset="0"/>
              </a:rPr>
              <a:t>.</a:t>
            </a:r>
          </a:p>
        </p:txBody>
      </p:sp>
      <p:pic>
        <p:nvPicPr>
          <p:cNvPr id="1741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315" y="2952055"/>
            <a:ext cx="1077912" cy="1443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7" name="Picture 6" descr="Stine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1" t="9741" r="22709" b="26704"/>
          <a:stretch/>
        </p:blipFill>
        <p:spPr>
          <a:xfrm>
            <a:off x="7740451" y="2952055"/>
            <a:ext cx="1132717" cy="144016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88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charset="0"/>
            <a:ea typeface="ＭＳ Ｐゴシック" charset="0"/>
            <a:cs typeface="msmincho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88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charset="0"/>
            <a:ea typeface="ＭＳ Ｐゴシック" charset="0"/>
            <a:cs typeface="msmincho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663</Words>
  <Application>Microsoft Macintosh PowerPoint</Application>
  <PresentationFormat>Custom</PresentationFormat>
  <Paragraphs>164</Paragraphs>
  <Slides>33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Warum fsi?</vt:lpstr>
      <vt:lpstr>unsere offiziellen Aufgaben - “Gremienarbeit”</vt:lpstr>
      <vt:lpstr>PowerPoint Presentation</vt:lpstr>
      <vt:lpstr>Studienkommission</vt:lpstr>
      <vt:lpstr>Studienkommission</vt:lpstr>
      <vt:lpstr>PowerPoint Presentation</vt:lpstr>
      <vt:lpstr>Der Fakultätsrat (Fakrat)‏</vt:lpstr>
      <vt:lpstr>PowerPoint Presentation</vt:lpstr>
      <vt:lpstr>Fachschaftsvollversammlung (FSVV)‏</vt:lpstr>
      <vt:lpstr>PowerPoint Presentation</vt:lpstr>
      <vt:lpstr>Gremienarbeit der Fachschaft‏</vt:lpstr>
      <vt:lpstr>Sonstiger Service</vt:lpstr>
      <vt:lpstr>fsi-Mailinglisten</vt:lpstr>
      <vt:lpstr>Wie geht fsi?</vt:lpstr>
      <vt:lpstr>Sommerfest der Fachschaft</vt:lpstr>
      <vt:lpstr>PowerPoint Presentation</vt:lpstr>
      <vt:lpstr>PowerPoint Presentation</vt:lpstr>
      <vt:lpstr>PowerPoint Presentation</vt:lpstr>
      <vt:lpstr>Sommerfest der Fachschaft</vt:lpstr>
      <vt:lpstr>Sommerfest der Fachschaft</vt:lpstr>
      <vt:lpstr>Sommerfest der Fachschaft</vt:lpstr>
      <vt:lpstr>Sommerfest der Fachschaft</vt:lpstr>
      <vt:lpstr>Sommerfest der Fachschaft</vt:lpstr>
      <vt:lpstr>Partys und Feste</vt:lpstr>
      <vt:lpstr>Stocherkahnfahrt,Grillen,etc….  </vt:lpstr>
      <vt:lpstr>Anfänger-Wochenenden</vt:lpstr>
      <vt:lpstr>Jetzt könnt ihr wieder tun was ihr wollt, zum Beispiel dies...</vt:lpstr>
      <vt:lpstr>... oder das ...</vt:lpstr>
      <vt:lpstr>PowerPoint Presentation</vt:lpstr>
      <vt:lpstr>PowerPoint Presentation</vt:lpstr>
      <vt:lpstr>PowerPoint Presentation</vt:lpstr>
      <vt:lpstr>Das wars auch schon 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Stine Dehnke</cp:lastModifiedBy>
  <cp:revision>83</cp:revision>
  <cp:lastPrinted>2010-10-30T16:07:18Z</cp:lastPrinted>
  <dcterms:created xsi:type="dcterms:W3CDTF">1601-01-01T00:00:00Z</dcterms:created>
  <dcterms:modified xsi:type="dcterms:W3CDTF">2012-11-03T12:46:00Z</dcterms:modified>
</cp:coreProperties>
</file>

<file path=docProps/thumbnail.jpeg>
</file>